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embeddedFontLst>
    <p:embeddedFont>
      <p:font typeface="Montserrat"/>
      <p:regular r:id="rId28"/>
      <p:bold r:id="rId29"/>
      <p:italic r:id="rId30"/>
      <p:boldItalic r:id="rId31"/>
    </p:embeddedFont>
    <p:embeddedFont>
      <p:font typeface="Quattrocento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6" roundtripDataSignature="AMtx7mh/Ln6pB7i78mFX42T1hu7Ww4m+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QuattrocentoSans-bold.fntdata"/><Relationship Id="rId10" Type="http://schemas.openxmlformats.org/officeDocument/2006/relationships/slide" Target="slides/slide5.xml"/><Relationship Id="rId32" Type="http://schemas.openxmlformats.org/officeDocument/2006/relationships/font" Target="fonts/QuattrocentoSans-regular.fntdata"/><Relationship Id="rId13" Type="http://schemas.openxmlformats.org/officeDocument/2006/relationships/slide" Target="slides/slide8.xml"/><Relationship Id="rId35" Type="http://schemas.openxmlformats.org/officeDocument/2006/relationships/font" Target="fonts/QuattrocentoSans-boldItalic.fntdata"/><Relationship Id="rId12" Type="http://schemas.openxmlformats.org/officeDocument/2006/relationships/slide" Target="slides/slide7.xml"/><Relationship Id="rId34" Type="http://schemas.openxmlformats.org/officeDocument/2006/relationships/font" Target="fonts/QuattrocentoSans-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3" name="Google Shape;24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5" name="Google Shape;28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8" name="Google Shape;33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1" name="Google Shape;36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git init initializes a brand-new Git repository and begins tracking an existing directory. It adds a hidden subfolder within the existing directory that houses the internal data structure required for version control.</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clone creates a local copy of a project that already exists remotely. The clone includes all the project’s files, history, and branches.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add stages a change. Git tracks changes to a developer’s codebase, but it’s necessary to stage and take a snapshot of the changes to include them in the project’s history. This command performs staging, the first part of that two-step process. Any changes that are staged will become a part of the next snapshot and a part of the project’s history. Staging and committing separately gives developers complete control over the history of their project without changing how they code and work.</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commit saves the snapshot to the project history and completes the change-tracking process. In short, a commit functions like taking a photo. Anything that’s been staged with git add will become a part of the snapshot with git commit.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status shows the status of changes as untracked, modified, or staged.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branch shows the branches being worked on locally.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merge merges lines of development together. This command is typically used to combine changes made on two distinct branches. For example, a developer would merge when they want to combine changes from a feature branch into the master branch for deployment.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pull updates the local line of development with updates from its remote counterpart. Developers use this command if a teammate has made commits to a branch on a remote, and they would like to reflect those changes in their local environment.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push updates the remote repository with any commits made locally to a branch.</a:t>
            </a:r>
            <a:endParaRPr/>
          </a:p>
        </p:txBody>
      </p:sp>
      <p:sp>
        <p:nvSpPr>
          <p:cNvPr id="380" name="Google Shape;38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b="0" i="0" lang="en-US" sz="1200">
                <a:solidFill>
                  <a:schemeClr val="dk1"/>
                </a:solidFill>
                <a:latin typeface="Calibri"/>
                <a:ea typeface="Calibri"/>
                <a:cs typeface="Calibri"/>
                <a:sym typeface="Calibri"/>
              </a:rPr>
              <a:t>A version control system, or VCS, tracks the history of changes as people and teams collaborate on projects together. As the project evolves, teams can run tests, fix bugs, and contribute new code with the confidence that any version can be recovered at any time. Developers can review project history to find out:</a:t>
            </a:r>
            <a:endParaRPr/>
          </a:p>
          <a:p>
            <a:pPr indent="-95250" lvl="0" marL="171450" rtl="0" algn="l">
              <a:lnSpc>
                <a:spcPct val="100000"/>
              </a:lnSpc>
              <a:spcBef>
                <a:spcPts val="0"/>
              </a:spcBef>
              <a:spcAft>
                <a:spcPts val="0"/>
              </a:spcAft>
              <a:buClr>
                <a:schemeClr val="dk1"/>
              </a:buClr>
              <a:buSzPts val="1200"/>
              <a:buFont typeface="Arial"/>
              <a:buNone/>
            </a:pPr>
            <a:r>
              <a:t/>
            </a:r>
            <a:endParaRPr b="0" i="0" sz="1200">
              <a:solidFill>
                <a:schemeClr val="dk1"/>
              </a:solidFill>
              <a:latin typeface="Calibri"/>
              <a:ea typeface="Calibri"/>
              <a:cs typeface="Calibri"/>
              <a:sym typeface="Calibri"/>
            </a:endParaRPr>
          </a:p>
          <a:p>
            <a:pPr indent="-171450" lvl="0" marL="171450" rtl="0" algn="l">
              <a:lnSpc>
                <a:spcPct val="100000"/>
              </a:lnSpc>
              <a:spcBef>
                <a:spcPts val="0"/>
              </a:spcBef>
              <a:spcAft>
                <a:spcPts val="0"/>
              </a:spcAft>
              <a:buClr>
                <a:schemeClr val="dk1"/>
              </a:buClr>
              <a:buSzPts val="1200"/>
              <a:buFont typeface="Arial"/>
              <a:buChar char="•"/>
            </a:pPr>
            <a:r>
              <a:rPr b="0" i="0" lang="en-US" sz="1200">
                <a:solidFill>
                  <a:schemeClr val="dk1"/>
                </a:solidFill>
                <a:latin typeface="Calibri"/>
                <a:ea typeface="Calibri"/>
                <a:cs typeface="Calibri"/>
                <a:sym typeface="Calibri"/>
              </a:rPr>
              <a:t>Which changes were made?</a:t>
            </a:r>
            <a:endParaRPr/>
          </a:p>
          <a:p>
            <a:pPr indent="-171450" lvl="0" marL="171450" rtl="0" algn="l">
              <a:lnSpc>
                <a:spcPct val="100000"/>
              </a:lnSpc>
              <a:spcBef>
                <a:spcPts val="0"/>
              </a:spcBef>
              <a:spcAft>
                <a:spcPts val="0"/>
              </a:spcAft>
              <a:buClr>
                <a:schemeClr val="dk1"/>
              </a:buClr>
              <a:buSzPts val="1200"/>
              <a:buFont typeface="Arial"/>
              <a:buChar char="•"/>
            </a:pPr>
            <a:r>
              <a:rPr b="0" i="0" lang="en-US" sz="1200">
                <a:solidFill>
                  <a:schemeClr val="dk1"/>
                </a:solidFill>
                <a:latin typeface="Calibri"/>
                <a:ea typeface="Calibri"/>
                <a:cs typeface="Calibri"/>
                <a:sym typeface="Calibri"/>
              </a:rPr>
              <a:t>Who made the changes?</a:t>
            </a:r>
            <a:endParaRPr/>
          </a:p>
          <a:p>
            <a:pPr indent="-171450" lvl="0" marL="171450" rtl="0" algn="l">
              <a:lnSpc>
                <a:spcPct val="100000"/>
              </a:lnSpc>
              <a:spcBef>
                <a:spcPts val="0"/>
              </a:spcBef>
              <a:spcAft>
                <a:spcPts val="0"/>
              </a:spcAft>
              <a:buClr>
                <a:schemeClr val="dk1"/>
              </a:buClr>
              <a:buSzPts val="1200"/>
              <a:buFont typeface="Arial"/>
              <a:buChar char="•"/>
            </a:pPr>
            <a:r>
              <a:rPr b="0" i="0" lang="en-US" sz="1200">
                <a:solidFill>
                  <a:schemeClr val="dk1"/>
                </a:solidFill>
                <a:latin typeface="Calibri"/>
                <a:ea typeface="Calibri"/>
                <a:cs typeface="Calibri"/>
                <a:sym typeface="Calibri"/>
              </a:rPr>
              <a:t>When were the changes made?</a:t>
            </a:r>
            <a:endParaRPr/>
          </a:p>
          <a:p>
            <a:pPr indent="-171450" lvl="0" marL="171450" rtl="0" algn="l">
              <a:lnSpc>
                <a:spcPct val="100000"/>
              </a:lnSpc>
              <a:spcBef>
                <a:spcPts val="0"/>
              </a:spcBef>
              <a:spcAft>
                <a:spcPts val="0"/>
              </a:spcAft>
              <a:buClr>
                <a:schemeClr val="dk1"/>
              </a:buClr>
              <a:buSzPts val="1200"/>
              <a:buFont typeface="Arial"/>
              <a:buChar char="•"/>
            </a:pPr>
            <a:r>
              <a:rPr b="0" i="0" lang="en-US" sz="1200">
                <a:solidFill>
                  <a:schemeClr val="dk1"/>
                </a:solidFill>
                <a:latin typeface="Calibri"/>
                <a:ea typeface="Calibri"/>
                <a:cs typeface="Calibri"/>
                <a:sym typeface="Calibri"/>
              </a:rPr>
              <a:t>Why were changes needed?</a:t>
            </a:r>
            <a:endParaRPr/>
          </a:p>
        </p:txBody>
      </p:sp>
      <p:sp>
        <p:nvSpPr>
          <p:cNvPr id="96" name="Google Shape;9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git init initializes a brand-new Git repository and begins tracking an existing directory. It adds a hidden subfolder within the existing directory that houses the internal data structure required for version control.</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clone creates a local copy of a project that already exists remotely. The clone includes all the project’s files, history, and branches.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add stages a change. Git tracks changes to a developer’s codebase, but it’s necessary to stage and take a snapshot of the changes to include them in the project’s history. This command performs staging, the first part of that two-step process. Any changes that are staged will become a part of the next snapshot and a part of the project’s history. Staging and committing separately gives developers complete control over the history of their project without changing how they code and work.</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commit saves the snapshot to the project history and completes the change-tracking process. In short, a commit functions like taking a photo. Anything that’s been staged with git add will become a part of the snapshot with git commit.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status shows the status of changes as untracked, modified, or staged.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branch shows the branches being worked on locally.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merge merges lines of development together. This command is typically used to combine changes made on two distinct branches. For example, a developer would merge when they want to combine changes from a feature branch into the master branch for deployment.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pull updates the local line of development with updates from its remote counterpart. Developers use this command if a teammate has made commits to a branch on a remote, and they would like to reflect those changes in their local environment.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push updates the remote repository with any commits made locally to a branch.</a:t>
            </a:r>
            <a:endParaRPr/>
          </a:p>
        </p:txBody>
      </p:sp>
      <p:sp>
        <p:nvSpPr>
          <p:cNvPr id="396" name="Google Shape;39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git init initializes a brand-new Git repository and begins tracking an existing directory. It adds a hidden subfolder within the existing directory that houses the internal data structure required for version control.</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clone creates a local copy of a project that already exists remotely. The clone includes all the project’s files, history, and branches.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add stages a change. Git tracks changes to a developer’s codebase, but it’s necessary to stage and take a snapshot of the changes to include them in the project’s history. This command performs staging, the first part of that two-step process. Any changes that are staged will become a part of the next snapshot and a part of the project’s history. Staging and committing separately gives developers complete control over the history of their project without changing how they code and work.</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commit saves the snapshot to the project history and completes the change-tracking process. In short, a commit functions like taking a photo. Anything that’s been staged with git add will become a part of the snapshot with git commit.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status shows the status of changes as untracked, modified, or staged.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branch shows the branches being worked on locally.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merge merges lines of development together. This command is typically used to combine changes made on two distinct branches. For example, a developer would merge when they want to combine changes from a feature branch into the master branch for deployment.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pull updates the local line of development with updates from its remote counterpart. Developers use this command if a teammate has made commits to a branch on a remote, and they would like to reflect those changes in their local environment.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push updates the remote repository with any commits made locally to a branch.</a:t>
            </a:r>
            <a:endParaRPr/>
          </a:p>
        </p:txBody>
      </p:sp>
      <p:sp>
        <p:nvSpPr>
          <p:cNvPr id="415" name="Google Shape;41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git init initializes a brand-new Git repository and begins tracking an existing directory. It adds a hidden subfolder within the existing directory that houses the internal data structure required for version control.</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clone creates a local copy of a project that already exists remotely. The clone includes all the project’s files, history, and branches.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add stages a change. Git tracks changes to a developer’s codebase, but it’s necessary to stage and take a snapshot of the changes to include them in the project’s history. This command performs staging, the first part of that two-step process. Any changes that are staged will become a part of the next snapshot and a part of the project’s history. Staging and committing separately gives developers complete control over the history of their project without changing how they code and work.</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commit saves the snapshot to the project history and completes the change-tracking process. In short, a commit functions like taking a photo. Anything that’s been staged with git add will become a part of the snapshot with git commit.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status shows the status of changes as untracked, modified, or staged.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branch shows the branches being worked on locally.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merge merges lines of development together. This command is typically used to combine changes made on two distinct branches. For example, a developer would merge when they want to combine changes from a feature branch into the master branch for deployment.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pull updates the local line of development with updates from its remote counterpart. Developers use this command if a teammate has made commits to a branch on a remote, and they would like to reflect those changes in their local environment.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git push updates the remote repository with any commits made locally to a branch.</a:t>
            </a:r>
            <a:endParaRPr/>
          </a:p>
        </p:txBody>
      </p:sp>
      <p:sp>
        <p:nvSpPr>
          <p:cNvPr id="434" name="Google Shape;434;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 name="Google Shape;11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2"/>
          <p:cNvSpPr/>
          <p:nvPr>
            <p:ph idx="2" type="pic"/>
          </p:nvPr>
        </p:nvSpPr>
        <p:spPr>
          <a:xfrm>
            <a:off x="5183188" y="987425"/>
            <a:ext cx="6172200" cy="4873625"/>
          </a:xfrm>
          <a:prstGeom prst="rect">
            <a:avLst/>
          </a:prstGeom>
          <a:noFill/>
          <a:ln>
            <a:noFill/>
          </a:ln>
        </p:spPr>
      </p:sp>
      <p:sp>
        <p:nvSpPr>
          <p:cNvPr id="68" name="Google Shape;68;p3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hyperlink" Target="https://desktop.github.com/" TargetMode="External"/><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hyperlink" Target="https://git-scm.com/downloads" TargetMode="External"/><Relationship Id="rId6"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12.png"/><Relationship Id="rId7"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hyperlink" Target="https://github.com/" TargetMode="External"/><Relationship Id="rId6"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89" name="Google Shape;89;p1"/>
          <p:cNvSpPr txBox="1"/>
          <p:nvPr>
            <p:ph idx="1" type="subTitle"/>
          </p:nvPr>
        </p:nvSpPr>
        <p:spPr>
          <a:xfrm>
            <a:off x="5769204" y="3924645"/>
            <a:ext cx="6422796" cy="1404016"/>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316992"/>
              </a:buClr>
              <a:buSzPts val="8800"/>
              <a:buNone/>
            </a:pPr>
            <a:r>
              <a:rPr b="1" lang="en-US" sz="8800">
                <a:solidFill>
                  <a:srgbClr val="316992"/>
                </a:solidFill>
                <a:latin typeface="Montserrat"/>
                <a:ea typeface="Montserrat"/>
                <a:cs typeface="Montserrat"/>
                <a:sym typeface="Montserrat"/>
              </a:rPr>
              <a:t>GitHub</a:t>
            </a:r>
            <a:endParaRPr b="1" sz="16100">
              <a:solidFill>
                <a:srgbClr val="316992"/>
              </a:solidFill>
              <a:latin typeface="Montserrat"/>
              <a:ea typeface="Montserrat"/>
              <a:cs typeface="Montserrat"/>
              <a:sym typeface="Montserrat"/>
            </a:endParaRPr>
          </a:p>
        </p:txBody>
      </p:sp>
      <p:sp>
        <p:nvSpPr>
          <p:cNvPr id="90" name="Google Shape;90;p1"/>
          <p:cNvSpPr txBox="1"/>
          <p:nvPr/>
        </p:nvSpPr>
        <p:spPr>
          <a:xfrm>
            <a:off x="5769204" y="2906862"/>
            <a:ext cx="6422796" cy="1037219"/>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rgbClr val="316992"/>
              </a:buClr>
              <a:buSzPts val="4000"/>
              <a:buFont typeface="Montserrat"/>
              <a:buNone/>
            </a:pPr>
            <a:r>
              <a:rPr b="1" i="0" lang="en-US" sz="4000" u="none" cap="none" strike="noStrike">
                <a:solidFill>
                  <a:srgbClr val="316992"/>
                </a:solidFill>
                <a:latin typeface="Montserrat"/>
                <a:ea typeface="Montserrat"/>
                <a:cs typeface="Montserrat"/>
                <a:sym typeface="Montserrat"/>
              </a:rPr>
              <a:t>Session 1</a:t>
            </a:r>
            <a:endParaRPr b="0" i="0" sz="1400" u="none" cap="none" strike="noStrike">
              <a:solidFill>
                <a:srgbClr val="000000"/>
              </a:solidFill>
              <a:latin typeface="Arial"/>
              <a:ea typeface="Arial"/>
              <a:cs typeface="Arial"/>
              <a:sym typeface="Arial"/>
            </a:endParaRPr>
          </a:p>
        </p:txBody>
      </p:sp>
      <p:sp>
        <p:nvSpPr>
          <p:cNvPr id="91" name="Google Shape;91;p1"/>
          <p:cNvSpPr txBox="1"/>
          <p:nvPr/>
        </p:nvSpPr>
        <p:spPr>
          <a:xfrm>
            <a:off x="4487158" y="454690"/>
            <a:ext cx="7704841" cy="1037219"/>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rgbClr val="E7B30D"/>
              </a:buClr>
              <a:buSzPts val="4800"/>
              <a:buFont typeface="Montserrat"/>
              <a:buNone/>
            </a:pPr>
            <a:r>
              <a:rPr b="1" i="0" lang="en-US" sz="4800" u="none" cap="none" strike="noStrike">
                <a:solidFill>
                  <a:srgbClr val="E7B30D"/>
                </a:solidFill>
                <a:latin typeface="Montserrat"/>
                <a:ea typeface="Montserrat"/>
                <a:cs typeface="Montserrat"/>
                <a:sym typeface="Montserrat"/>
              </a:rPr>
              <a:t>Embedded Systems</a:t>
            </a:r>
            <a:endParaRPr b="0" i="0" sz="1400" u="none" cap="none" strike="noStrike">
              <a:solidFill>
                <a:srgbClr val="000000"/>
              </a:solidFill>
              <a:latin typeface="Arial"/>
              <a:ea typeface="Arial"/>
              <a:cs typeface="Arial"/>
              <a:sym typeface="Arial"/>
            </a:endParaRPr>
          </a:p>
        </p:txBody>
      </p:sp>
      <p:sp>
        <p:nvSpPr>
          <p:cNvPr id="92" name="Google Shape;92;p1"/>
          <p:cNvSpPr txBox="1"/>
          <p:nvPr/>
        </p:nvSpPr>
        <p:spPr>
          <a:xfrm>
            <a:off x="4487158" y="1374954"/>
            <a:ext cx="7714569"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1" i="0" lang="en-US" sz="3200" u="none" cap="none" strike="noStrike">
                <a:solidFill>
                  <a:srgbClr val="EED543"/>
                </a:solidFill>
                <a:latin typeface="Montserrat"/>
                <a:ea typeface="Montserrat"/>
                <a:cs typeface="Montserrat"/>
                <a:sym typeface="Montserrat"/>
              </a:rPr>
              <a:t>C Programming</a:t>
            </a:r>
            <a:endParaRPr b="1" i="0" sz="1800" u="none" cap="none" strike="noStrike">
              <a:solidFill>
                <a:srgbClr val="EED543"/>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10"/>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04" name="Google Shape;204;p10"/>
          <p:cNvPicPr preferRelativeResize="0"/>
          <p:nvPr>
            <p:ph idx="1" type="body"/>
          </p:nvPr>
        </p:nvPicPr>
        <p:blipFill rotWithShape="1">
          <a:blip r:embed="rId4">
            <a:alphaModFix/>
          </a:blip>
          <a:srcRect b="0" l="0" r="0" t="0"/>
          <a:stretch/>
        </p:blipFill>
        <p:spPr>
          <a:xfrm>
            <a:off x="0" y="8878"/>
            <a:ext cx="12192000" cy="6858000"/>
          </a:xfrm>
          <a:prstGeom prst="rect">
            <a:avLst/>
          </a:prstGeom>
          <a:noFill/>
          <a:ln>
            <a:noFill/>
          </a:ln>
        </p:spPr>
      </p:pic>
      <p:sp>
        <p:nvSpPr>
          <p:cNvPr id="205" name="Google Shape;205;p10"/>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206" name="Google Shape;206;p10"/>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207" name="Google Shape;207;p10"/>
          <p:cNvSpPr txBox="1"/>
          <p:nvPr/>
        </p:nvSpPr>
        <p:spPr>
          <a:xfrm>
            <a:off x="491971" y="1459856"/>
            <a:ext cx="4705167"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Create your First Repository</a:t>
            </a:r>
            <a:endParaRPr b="1" i="0" sz="1800" u="none" cap="none" strike="noStrike">
              <a:solidFill>
                <a:srgbClr val="2C658F"/>
              </a:solidFill>
              <a:latin typeface="Montserrat"/>
              <a:ea typeface="Montserrat"/>
              <a:cs typeface="Montserrat"/>
              <a:sym typeface="Montserrat"/>
            </a:endParaRPr>
          </a:p>
        </p:txBody>
      </p:sp>
      <p:sp>
        <p:nvSpPr>
          <p:cNvPr id="208" name="Google Shape;208;p10"/>
          <p:cNvSpPr/>
          <p:nvPr/>
        </p:nvSpPr>
        <p:spPr>
          <a:xfrm>
            <a:off x="531181" y="215503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209" name="Google Shape;209;p10"/>
          <p:cNvSpPr/>
          <p:nvPr/>
        </p:nvSpPr>
        <p:spPr>
          <a:xfrm>
            <a:off x="531451" y="3686734"/>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210" name="Google Shape;210;p10"/>
          <p:cNvSpPr/>
          <p:nvPr/>
        </p:nvSpPr>
        <p:spPr>
          <a:xfrm>
            <a:off x="531181" y="5081077"/>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pic>
        <p:nvPicPr>
          <p:cNvPr id="211" name="Google Shape;211;p10"/>
          <p:cNvPicPr preferRelativeResize="0"/>
          <p:nvPr/>
        </p:nvPicPr>
        <p:blipFill rotWithShape="1">
          <a:blip r:embed="rId5">
            <a:alphaModFix/>
          </a:blip>
          <a:srcRect b="0" l="0" r="0" t="0"/>
          <a:stretch/>
        </p:blipFill>
        <p:spPr>
          <a:xfrm>
            <a:off x="7066307" y="402280"/>
            <a:ext cx="3314987" cy="1752752"/>
          </a:xfrm>
          <a:prstGeom prst="rect">
            <a:avLst/>
          </a:prstGeom>
          <a:noFill/>
          <a:ln>
            <a:noFill/>
          </a:ln>
          <a:effectLst>
            <a:outerShdw blurRad="292100" rotWithShape="0" algn="tl" dir="2700000" dist="139700">
              <a:srgbClr val="333333">
                <a:alpha val="64313"/>
              </a:srgbClr>
            </a:outerShdw>
          </a:effectLst>
        </p:spPr>
      </p:pic>
      <p:sp>
        <p:nvSpPr>
          <p:cNvPr id="212" name="Google Shape;212;p10"/>
          <p:cNvSpPr/>
          <p:nvPr/>
        </p:nvSpPr>
        <p:spPr>
          <a:xfrm rot="1953709">
            <a:off x="6615514" y="1333209"/>
            <a:ext cx="770672" cy="253293"/>
          </a:xfrm>
          <a:prstGeom prst="rightArrow">
            <a:avLst>
              <a:gd fmla="val 50000" name="adj1"/>
              <a:gd fmla="val 90909" name="adj2"/>
            </a:avLst>
          </a:prstGeom>
          <a:solidFill>
            <a:srgbClr val="E8B61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13" name="Google Shape;213;p10"/>
          <p:cNvPicPr preferRelativeResize="0"/>
          <p:nvPr/>
        </p:nvPicPr>
        <p:blipFill rotWithShape="1">
          <a:blip r:embed="rId6">
            <a:alphaModFix/>
          </a:blip>
          <a:srcRect b="0" l="0" r="0" t="0"/>
          <a:stretch/>
        </p:blipFill>
        <p:spPr>
          <a:xfrm>
            <a:off x="6138157" y="2424694"/>
            <a:ext cx="4882246" cy="3494004"/>
          </a:xfrm>
          <a:prstGeom prst="rect">
            <a:avLst/>
          </a:prstGeom>
          <a:noFill/>
          <a:ln>
            <a:noFill/>
          </a:ln>
          <a:effectLst>
            <a:outerShdw blurRad="292100" rotWithShape="0" algn="tl" dir="2700000" dist="139700">
              <a:srgbClr val="333333">
                <a:alpha val="64313"/>
              </a:srgbClr>
            </a:outerShdw>
          </a:effectLst>
        </p:spPr>
      </p:pic>
      <p:sp>
        <p:nvSpPr>
          <p:cNvPr id="214" name="Google Shape;214;p10"/>
          <p:cNvSpPr/>
          <p:nvPr/>
        </p:nvSpPr>
        <p:spPr>
          <a:xfrm rot="10800000">
            <a:off x="8961293" y="2679955"/>
            <a:ext cx="825600" cy="279000"/>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5" name="Google Shape;215;p10"/>
          <p:cNvSpPr/>
          <p:nvPr/>
        </p:nvSpPr>
        <p:spPr>
          <a:xfrm rot="9390189">
            <a:off x="6992754" y="5363344"/>
            <a:ext cx="802109" cy="255145"/>
          </a:xfrm>
          <a:prstGeom prst="rightArrow">
            <a:avLst>
              <a:gd fmla="val 50000" name="adj1"/>
              <a:gd fmla="val 90909" name="adj2"/>
            </a:avLst>
          </a:prstGeom>
          <a:solidFill>
            <a:srgbClr val="E8B61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6" name="Google Shape;216;p10"/>
          <p:cNvSpPr txBox="1"/>
          <p:nvPr/>
        </p:nvSpPr>
        <p:spPr>
          <a:xfrm>
            <a:off x="1020917" y="2175285"/>
            <a:ext cx="3568838" cy="332398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on </a:t>
            </a:r>
            <a:r>
              <a:rPr b="1" i="0" lang="en-US" sz="1800" u="none" cap="none" strike="noStrike">
                <a:solidFill>
                  <a:schemeClr val="dk1"/>
                </a:solidFill>
                <a:latin typeface="Montserrat"/>
                <a:ea typeface="Montserrat"/>
                <a:cs typeface="Montserrat"/>
                <a:sym typeface="Montserrat"/>
              </a:rPr>
              <a:t>Create Repository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Montserrat"/>
                <a:ea typeface="Montserrat"/>
                <a:cs typeface="Montserrat"/>
                <a:sym typeface="Montserrat"/>
              </a:rPr>
              <a:t>A repository, or Git project, encompasses the entire collection of files and folders associated with a project, along with each file’s revision history.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Enter Repository Name,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Montserrat"/>
                <a:ea typeface="Montserrat"/>
                <a:cs typeface="Montserrat"/>
                <a:sym typeface="Montserrat"/>
              </a:rPr>
              <a:t>Enter a description, Choose Privacy, and Initialize README 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on </a:t>
            </a:r>
            <a:r>
              <a:rPr b="1" i="0" lang="en-US" sz="1800" u="none" cap="none" strike="noStrike">
                <a:solidFill>
                  <a:schemeClr val="dk1"/>
                </a:solidFill>
                <a:latin typeface="Montserrat"/>
                <a:ea typeface="Montserrat"/>
                <a:cs typeface="Montserrat"/>
                <a:sym typeface="Montserrat"/>
              </a:rPr>
              <a:t>Create Repository</a:t>
            </a:r>
            <a:endParaRPr b="0" i="0" sz="1400" u="none" cap="none" strike="noStrike">
              <a:solidFill>
                <a:srgbClr val="000000"/>
              </a:solidFill>
              <a:latin typeface="Arial"/>
              <a:ea typeface="Arial"/>
              <a:cs typeface="Arial"/>
              <a:sym typeface="Arial"/>
            </a:endParaRPr>
          </a:p>
        </p:txBody>
      </p:sp>
      <p:grpSp>
        <p:nvGrpSpPr>
          <p:cNvPr id="217" name="Google Shape;217;p10"/>
          <p:cNvGrpSpPr/>
          <p:nvPr/>
        </p:nvGrpSpPr>
        <p:grpSpPr>
          <a:xfrm>
            <a:off x="847329" y="2785419"/>
            <a:ext cx="187380" cy="278885"/>
            <a:chOff x="5052041" y="3023897"/>
            <a:chExt cx="1009650" cy="1502702"/>
          </a:xfrm>
        </p:grpSpPr>
        <p:sp>
          <p:nvSpPr>
            <p:cNvPr id="218" name="Google Shape;218;p10"/>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9" name="Google Shape;219;p10"/>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0" name="Google Shape;220;p10"/>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11"/>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26" name="Google Shape;226;p11"/>
          <p:cNvPicPr preferRelativeResize="0"/>
          <p:nvPr>
            <p:ph idx="1" type="body"/>
          </p:nvPr>
        </p:nvPicPr>
        <p:blipFill rotWithShape="1">
          <a:blip r:embed="rId4">
            <a:alphaModFix/>
          </a:blip>
          <a:srcRect b="0" l="0" r="0" t="0"/>
          <a:stretch/>
        </p:blipFill>
        <p:spPr>
          <a:xfrm>
            <a:off x="21" y="8875"/>
            <a:ext cx="12192000" cy="6858000"/>
          </a:xfrm>
          <a:prstGeom prst="rect">
            <a:avLst/>
          </a:prstGeom>
          <a:noFill/>
          <a:ln>
            <a:noFill/>
          </a:ln>
        </p:spPr>
      </p:pic>
      <p:sp>
        <p:nvSpPr>
          <p:cNvPr id="227" name="Google Shape;227;p11"/>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228" name="Google Shape;228;p11"/>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229" name="Google Shape;229;p11"/>
          <p:cNvSpPr txBox="1"/>
          <p:nvPr/>
        </p:nvSpPr>
        <p:spPr>
          <a:xfrm>
            <a:off x="491971" y="1459856"/>
            <a:ext cx="4705167"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Download GitHub Desktop</a:t>
            </a:r>
            <a:endParaRPr b="1" i="0" sz="1800" u="none" cap="none" strike="noStrike">
              <a:solidFill>
                <a:srgbClr val="2C658F"/>
              </a:solidFill>
              <a:latin typeface="Montserrat"/>
              <a:ea typeface="Montserrat"/>
              <a:cs typeface="Montserrat"/>
              <a:sym typeface="Montserrat"/>
            </a:endParaRPr>
          </a:p>
        </p:txBody>
      </p:sp>
      <p:sp>
        <p:nvSpPr>
          <p:cNvPr id="230" name="Google Shape;230;p11"/>
          <p:cNvSpPr/>
          <p:nvPr/>
        </p:nvSpPr>
        <p:spPr>
          <a:xfrm>
            <a:off x="531181" y="215503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231" name="Google Shape;231;p11"/>
          <p:cNvSpPr/>
          <p:nvPr/>
        </p:nvSpPr>
        <p:spPr>
          <a:xfrm>
            <a:off x="531181" y="2971539"/>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232" name="Google Shape;232;p11"/>
          <p:cNvSpPr/>
          <p:nvPr/>
        </p:nvSpPr>
        <p:spPr>
          <a:xfrm>
            <a:off x="523577" y="4335508"/>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233" name="Google Shape;233;p11"/>
          <p:cNvSpPr txBox="1"/>
          <p:nvPr/>
        </p:nvSpPr>
        <p:spPr>
          <a:xfrm>
            <a:off x="1020917" y="2175285"/>
            <a:ext cx="4279040" cy="34163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Go to </a:t>
            </a:r>
            <a:r>
              <a:rPr b="0" i="0" lang="en-US" sz="1800" u="sng" cap="none" strike="noStrike">
                <a:solidFill>
                  <a:schemeClr val="dk1"/>
                </a:solidFill>
                <a:latin typeface="Montserrat"/>
                <a:ea typeface="Montserrat"/>
                <a:cs typeface="Montserrat"/>
                <a:sym typeface="Montserrat"/>
                <a:hlinkClick r:id="rId5">
                  <a:extLst>
                    <a:ext uri="{A12FA001-AC4F-418D-AE19-62706E023703}">
                      <ahyp:hlinkClr val="tx"/>
                    </a:ext>
                  </a:extLst>
                </a:hlinkClick>
              </a:rPr>
              <a:t>https://desktop.github.com/</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Download GitHub Desktop</a:t>
            </a:r>
            <a:endParaRPr b="0" i="0" sz="12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Montserrat"/>
                <a:ea typeface="Montserrat"/>
                <a:cs typeface="Montserrat"/>
                <a:sym typeface="Montserrat"/>
              </a:rPr>
              <a:t>GitHub Desktop eases the use of your repositories locally, where you can directly pull, commit, push, create branches and see log right from the program.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Install GitHub Desktop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Sign-In with your account</a:t>
            </a:r>
            <a:endParaRPr b="0" i="0" sz="1400" u="none" cap="none" strike="noStrike">
              <a:solidFill>
                <a:srgbClr val="000000"/>
              </a:solidFill>
              <a:latin typeface="Arial"/>
              <a:ea typeface="Arial"/>
              <a:cs typeface="Arial"/>
              <a:sym typeface="Arial"/>
            </a:endParaRPr>
          </a:p>
        </p:txBody>
      </p:sp>
      <p:grpSp>
        <p:nvGrpSpPr>
          <p:cNvPr id="234" name="Google Shape;234;p11"/>
          <p:cNvGrpSpPr/>
          <p:nvPr/>
        </p:nvGrpSpPr>
        <p:grpSpPr>
          <a:xfrm>
            <a:off x="839726" y="3581763"/>
            <a:ext cx="187380" cy="278885"/>
            <a:chOff x="5052041" y="3023897"/>
            <a:chExt cx="1009650" cy="1502702"/>
          </a:xfrm>
        </p:grpSpPr>
        <p:sp>
          <p:nvSpPr>
            <p:cNvPr id="235" name="Google Shape;235;p11"/>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6" name="Google Shape;236;p11"/>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7" name="Google Shape;237;p11"/>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pic>
        <p:nvPicPr>
          <p:cNvPr id="238" name="Google Shape;238;p11"/>
          <p:cNvPicPr preferRelativeResize="0"/>
          <p:nvPr/>
        </p:nvPicPr>
        <p:blipFill rotWithShape="1">
          <a:blip r:embed="rId6">
            <a:alphaModFix/>
          </a:blip>
          <a:srcRect b="0" l="0" r="0" t="0"/>
          <a:stretch/>
        </p:blipFill>
        <p:spPr>
          <a:xfrm>
            <a:off x="6001301" y="1833950"/>
            <a:ext cx="5659248" cy="3426311"/>
          </a:xfrm>
          <a:prstGeom prst="rect">
            <a:avLst/>
          </a:prstGeom>
          <a:noFill/>
          <a:ln>
            <a:noFill/>
          </a:ln>
          <a:effectLst>
            <a:outerShdw blurRad="292100" rotWithShape="0" algn="tl" dir="2700000" dist="139700">
              <a:srgbClr val="333333">
                <a:alpha val="64313"/>
              </a:srgbClr>
            </a:outerShdw>
          </a:effectLst>
        </p:spPr>
      </p:pic>
      <p:sp>
        <p:nvSpPr>
          <p:cNvPr id="239" name="Google Shape;239;p11"/>
          <p:cNvSpPr/>
          <p:nvPr/>
        </p:nvSpPr>
        <p:spPr>
          <a:xfrm rot="1953709">
            <a:off x="7024703" y="4009909"/>
            <a:ext cx="903562" cy="309897"/>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0" name="Google Shape;240;p11"/>
          <p:cNvSpPr/>
          <p:nvPr/>
        </p:nvSpPr>
        <p:spPr>
          <a:xfrm>
            <a:off x="488223" y="5193225"/>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1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46" name="Google Shape;246;p12"/>
          <p:cNvPicPr preferRelativeResize="0"/>
          <p:nvPr>
            <p:ph idx="1" type="body"/>
          </p:nvPr>
        </p:nvPicPr>
        <p:blipFill rotWithShape="1">
          <a:blip r:embed="rId4">
            <a:alphaModFix/>
          </a:blip>
          <a:srcRect b="0" l="0" r="0" t="0"/>
          <a:stretch/>
        </p:blipFill>
        <p:spPr>
          <a:xfrm>
            <a:off x="0" y="8885"/>
            <a:ext cx="12192000" cy="6858000"/>
          </a:xfrm>
          <a:prstGeom prst="rect">
            <a:avLst/>
          </a:prstGeom>
          <a:noFill/>
          <a:ln>
            <a:noFill/>
          </a:ln>
        </p:spPr>
      </p:pic>
      <p:sp>
        <p:nvSpPr>
          <p:cNvPr id="247" name="Google Shape;247;p12"/>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248" name="Google Shape;248;p12"/>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249" name="Google Shape;249;p12"/>
          <p:cNvSpPr txBox="1"/>
          <p:nvPr/>
        </p:nvSpPr>
        <p:spPr>
          <a:xfrm>
            <a:off x="491971" y="1459856"/>
            <a:ext cx="4705167"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Clone Your Repository</a:t>
            </a:r>
            <a:endParaRPr b="1" i="0" sz="1800" u="none" cap="none" strike="noStrike">
              <a:solidFill>
                <a:srgbClr val="2C658F"/>
              </a:solidFill>
              <a:latin typeface="Montserrat"/>
              <a:ea typeface="Montserrat"/>
              <a:cs typeface="Montserrat"/>
              <a:sym typeface="Montserrat"/>
            </a:endParaRPr>
          </a:p>
        </p:txBody>
      </p:sp>
      <p:sp>
        <p:nvSpPr>
          <p:cNvPr id="250" name="Google Shape;250;p12"/>
          <p:cNvSpPr/>
          <p:nvPr/>
        </p:nvSpPr>
        <p:spPr>
          <a:xfrm>
            <a:off x="470370" y="3212829"/>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251" name="Google Shape;251;p12"/>
          <p:cNvSpPr/>
          <p:nvPr/>
        </p:nvSpPr>
        <p:spPr>
          <a:xfrm>
            <a:off x="452868" y="4275250"/>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252" name="Google Shape;252;p12"/>
          <p:cNvSpPr/>
          <p:nvPr/>
        </p:nvSpPr>
        <p:spPr>
          <a:xfrm>
            <a:off x="438812" y="498202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253" name="Google Shape;253;p12"/>
          <p:cNvSpPr txBox="1"/>
          <p:nvPr/>
        </p:nvSpPr>
        <p:spPr>
          <a:xfrm>
            <a:off x="838200" y="1872808"/>
            <a:ext cx="4375451" cy="73866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Cloning a repository creates a local copy on your computer so you can modify and update it using your preferred text editor or IDE.</a:t>
            </a:r>
            <a:endParaRPr b="0" i="0" sz="1400" u="none" cap="none" strike="noStrike">
              <a:solidFill>
                <a:srgbClr val="000000"/>
              </a:solidFill>
              <a:latin typeface="Arial"/>
              <a:ea typeface="Arial"/>
              <a:cs typeface="Arial"/>
              <a:sym typeface="Arial"/>
            </a:endParaRPr>
          </a:p>
        </p:txBody>
      </p:sp>
      <p:grpSp>
        <p:nvGrpSpPr>
          <p:cNvPr id="254" name="Google Shape;254;p12"/>
          <p:cNvGrpSpPr/>
          <p:nvPr/>
        </p:nvGrpSpPr>
        <p:grpSpPr>
          <a:xfrm>
            <a:off x="599452" y="1930891"/>
            <a:ext cx="187380" cy="278885"/>
            <a:chOff x="5052041" y="3023897"/>
            <a:chExt cx="1009650" cy="1502702"/>
          </a:xfrm>
        </p:grpSpPr>
        <p:sp>
          <p:nvSpPr>
            <p:cNvPr id="255" name="Google Shape;255;p12"/>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6" name="Google Shape;256;p12"/>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7" name="Google Shape;257;p12"/>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58" name="Google Shape;258;p12"/>
          <p:cNvSpPr txBox="1"/>
          <p:nvPr/>
        </p:nvSpPr>
        <p:spPr>
          <a:xfrm>
            <a:off x="880208" y="3114616"/>
            <a:ext cx="4539400" cy="298543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On the taskbar go 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Montserrat"/>
                <a:ea typeface="Montserrat"/>
                <a:cs typeface="Montserrat"/>
                <a:sym typeface="Montserrat"/>
              </a:rPr>
              <a:t>Files</a:t>
            </a:r>
            <a:r>
              <a:rPr b="0" i="0" lang="en-US" sz="1400" u="none" cap="none" strike="noStrike">
                <a:solidFill>
                  <a:schemeClr val="dk1"/>
                </a:solidFill>
                <a:latin typeface="Montserrat"/>
                <a:ea typeface="Montserrat"/>
                <a:cs typeface="Montserrat"/>
                <a:sym typeface="Montserrat"/>
              </a:rPr>
              <a:t> &gt; </a:t>
            </a:r>
            <a:r>
              <a:rPr b="1" i="0" lang="en-US" sz="1400" u="none" cap="none" strike="noStrike">
                <a:solidFill>
                  <a:schemeClr val="dk1"/>
                </a:solidFill>
                <a:latin typeface="Montserrat"/>
                <a:ea typeface="Montserrat"/>
                <a:cs typeface="Montserrat"/>
                <a:sym typeface="Montserrat"/>
              </a:rPr>
              <a:t>Clone Repository</a:t>
            </a:r>
            <a:r>
              <a:rPr b="0" i="0" lang="en-US" sz="1400" u="none" cap="none" strike="noStrike">
                <a:solidFill>
                  <a:schemeClr val="dk1"/>
                </a:solidFill>
                <a:latin typeface="Montserrat"/>
                <a:ea typeface="Montserrat"/>
                <a:cs typeface="Montserrat"/>
                <a:sym typeface="Montserrat"/>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Enter Repository </a:t>
            </a:r>
            <a:r>
              <a:rPr b="1" i="0" lang="en-US" sz="1800" u="none" cap="none" strike="noStrike">
                <a:solidFill>
                  <a:schemeClr val="dk1"/>
                </a:solidFill>
                <a:latin typeface="Montserrat"/>
                <a:ea typeface="Montserrat"/>
                <a:cs typeface="Montserrat"/>
                <a:sym typeface="Montserrat"/>
              </a:rPr>
              <a:t>URL</a:t>
            </a:r>
            <a:r>
              <a:rPr b="0" i="0" lang="en-US" sz="1800" u="none" cap="none" strike="noStrike">
                <a:solidFill>
                  <a:schemeClr val="dk1"/>
                </a:solidFill>
                <a:latin typeface="Montserrat"/>
                <a:ea typeface="Montserrat"/>
                <a:cs typeface="Montserrat"/>
                <a:sym typeface="Montserrat"/>
              </a:rPr>
              <a:t> here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Choose </a:t>
            </a:r>
            <a:r>
              <a:rPr b="1" i="0" lang="en-US" sz="1800" u="none" cap="none" strike="noStrike">
                <a:solidFill>
                  <a:schemeClr val="dk1"/>
                </a:solidFill>
                <a:latin typeface="Montserrat"/>
                <a:ea typeface="Montserrat"/>
                <a:cs typeface="Montserrat"/>
                <a:sym typeface="Montserrat"/>
              </a:rPr>
              <a:t>Local path </a:t>
            </a:r>
            <a:r>
              <a:rPr b="0" i="0" lang="en-US" sz="1800" u="none" cap="none" strike="noStrike">
                <a:solidFill>
                  <a:schemeClr val="dk1"/>
                </a:solidFill>
                <a:latin typeface="Montserrat"/>
                <a:ea typeface="Montserrat"/>
                <a:cs typeface="Montserrat"/>
                <a:sym typeface="Montserrat"/>
              </a:rPr>
              <a:t>to save your clone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a:t>
            </a:r>
            <a:r>
              <a:rPr b="1" i="0" lang="en-US" sz="1800" u="none" cap="none" strike="noStrike">
                <a:solidFill>
                  <a:schemeClr val="dk1"/>
                </a:solidFill>
                <a:latin typeface="Montserrat"/>
                <a:ea typeface="Montserrat"/>
                <a:cs typeface="Montserrat"/>
                <a:sym typeface="Montserrat"/>
              </a:rPr>
              <a:t>Clone</a:t>
            </a:r>
            <a:endParaRPr b="0" i="0" sz="1400" u="none" cap="none" strike="noStrike">
              <a:solidFill>
                <a:srgbClr val="000000"/>
              </a:solidFill>
              <a:latin typeface="Arial"/>
              <a:ea typeface="Arial"/>
              <a:cs typeface="Arial"/>
              <a:sym typeface="Arial"/>
            </a:endParaRPr>
          </a:p>
        </p:txBody>
      </p:sp>
      <p:pic>
        <p:nvPicPr>
          <p:cNvPr id="259" name="Google Shape;259;p12"/>
          <p:cNvPicPr preferRelativeResize="0"/>
          <p:nvPr/>
        </p:nvPicPr>
        <p:blipFill rotWithShape="1">
          <a:blip r:embed="rId5">
            <a:alphaModFix/>
          </a:blip>
          <a:srcRect b="35040" l="20582" r="17273" t="7057"/>
          <a:stretch/>
        </p:blipFill>
        <p:spPr>
          <a:xfrm>
            <a:off x="5829381" y="1361835"/>
            <a:ext cx="5730376" cy="3701988"/>
          </a:xfrm>
          <a:prstGeom prst="rect">
            <a:avLst/>
          </a:prstGeom>
          <a:noFill/>
          <a:ln>
            <a:noFill/>
          </a:ln>
          <a:effectLst>
            <a:outerShdw blurRad="292100" rotWithShape="0" algn="tl" dir="2700000" dist="139700">
              <a:srgbClr val="333333">
                <a:alpha val="64313"/>
              </a:srgbClr>
            </a:outerShdw>
          </a:effectLst>
        </p:spPr>
      </p:pic>
      <p:sp>
        <p:nvSpPr>
          <p:cNvPr id="260" name="Google Shape;260;p12"/>
          <p:cNvSpPr/>
          <p:nvPr/>
        </p:nvSpPr>
        <p:spPr>
          <a:xfrm>
            <a:off x="5419608" y="3042359"/>
            <a:ext cx="903562" cy="309897"/>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1" name="Google Shape;261;p12"/>
          <p:cNvSpPr/>
          <p:nvPr/>
        </p:nvSpPr>
        <p:spPr>
          <a:xfrm>
            <a:off x="428362" y="5688796"/>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
        <p:nvSpPr>
          <p:cNvPr id="262" name="Google Shape;262;p12"/>
          <p:cNvSpPr/>
          <p:nvPr/>
        </p:nvSpPr>
        <p:spPr>
          <a:xfrm rot="8687666">
            <a:off x="9265118" y="3938156"/>
            <a:ext cx="903562" cy="309897"/>
          </a:xfrm>
          <a:prstGeom prst="rightArrow">
            <a:avLst>
              <a:gd fmla="val 50000" name="adj1"/>
              <a:gd fmla="val 90909" name="adj2"/>
            </a:avLst>
          </a:prstGeom>
          <a:solidFill>
            <a:srgbClr val="E8B61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13"/>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68" name="Google Shape;268;p13"/>
          <p:cNvPicPr preferRelativeResize="0"/>
          <p:nvPr>
            <p:ph idx="1" type="body"/>
          </p:nvPr>
        </p:nvPicPr>
        <p:blipFill rotWithShape="1">
          <a:blip r:embed="rId4">
            <a:alphaModFix/>
          </a:blip>
          <a:srcRect b="0" l="0" r="0" t="0"/>
          <a:stretch/>
        </p:blipFill>
        <p:spPr>
          <a:xfrm>
            <a:off x="0" y="8883"/>
            <a:ext cx="12192000" cy="6858000"/>
          </a:xfrm>
          <a:prstGeom prst="rect">
            <a:avLst/>
          </a:prstGeom>
          <a:noFill/>
          <a:ln>
            <a:noFill/>
          </a:ln>
        </p:spPr>
      </p:pic>
      <p:sp>
        <p:nvSpPr>
          <p:cNvPr id="269" name="Google Shape;269;p13"/>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270" name="Google Shape;270;p13"/>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271" name="Google Shape;271;p13"/>
          <p:cNvSpPr txBox="1"/>
          <p:nvPr/>
        </p:nvSpPr>
        <p:spPr>
          <a:xfrm>
            <a:off x="491971" y="1459856"/>
            <a:ext cx="4705167"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Add and Edit Files Locally</a:t>
            </a:r>
            <a:endParaRPr b="1" i="0" sz="1800" u="none" cap="none" strike="noStrike">
              <a:solidFill>
                <a:srgbClr val="2C658F"/>
              </a:solidFill>
              <a:latin typeface="Montserrat"/>
              <a:ea typeface="Montserrat"/>
              <a:cs typeface="Montserrat"/>
              <a:sym typeface="Montserrat"/>
            </a:endParaRPr>
          </a:p>
        </p:txBody>
      </p:sp>
      <p:sp>
        <p:nvSpPr>
          <p:cNvPr id="272" name="Google Shape;272;p13"/>
          <p:cNvSpPr/>
          <p:nvPr/>
        </p:nvSpPr>
        <p:spPr>
          <a:xfrm>
            <a:off x="491971" y="213074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273" name="Google Shape;273;p13"/>
          <p:cNvSpPr/>
          <p:nvPr/>
        </p:nvSpPr>
        <p:spPr>
          <a:xfrm>
            <a:off x="491971" y="301916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274" name="Google Shape;274;p13"/>
          <p:cNvSpPr/>
          <p:nvPr/>
        </p:nvSpPr>
        <p:spPr>
          <a:xfrm>
            <a:off x="491971" y="3959249"/>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grpSp>
        <p:nvGrpSpPr>
          <p:cNvPr id="275" name="Google Shape;275;p13"/>
          <p:cNvGrpSpPr/>
          <p:nvPr/>
        </p:nvGrpSpPr>
        <p:grpSpPr>
          <a:xfrm>
            <a:off x="737440" y="4924380"/>
            <a:ext cx="187380" cy="278885"/>
            <a:chOff x="5052041" y="3023897"/>
            <a:chExt cx="1009650" cy="1502702"/>
          </a:xfrm>
        </p:grpSpPr>
        <p:sp>
          <p:nvSpPr>
            <p:cNvPr id="276" name="Google Shape;276;p13"/>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7" name="Google Shape;277;p13"/>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8" name="Google Shape;278;p13"/>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79" name="Google Shape;279;p13"/>
          <p:cNvSpPr txBox="1"/>
          <p:nvPr/>
        </p:nvSpPr>
        <p:spPr>
          <a:xfrm>
            <a:off x="901808" y="2148657"/>
            <a:ext cx="3672883" cy="350865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Create your files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And Save them inside the repository on your computer.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Make all your updates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to any files in your repository.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All your Changes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will automatically appear on GitHub Desktop.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All Changes are done </a:t>
            </a:r>
            <a:r>
              <a:rPr b="1" i="0" lang="en-US" sz="1400" u="none" cap="none" strike="noStrike">
                <a:solidFill>
                  <a:schemeClr val="dk1"/>
                </a:solidFill>
                <a:latin typeface="Montserrat"/>
                <a:ea typeface="Montserrat"/>
                <a:cs typeface="Montserrat"/>
                <a:sym typeface="Montserrat"/>
              </a:rPr>
              <a:t>locally</a:t>
            </a:r>
            <a:r>
              <a:rPr b="0" i="0" lang="en-US" sz="1400" u="none" cap="none" strike="noStrike">
                <a:solidFill>
                  <a:schemeClr val="dk1"/>
                </a:solidFill>
                <a:latin typeface="Montserrat"/>
                <a:ea typeface="Montserrat"/>
                <a:cs typeface="Montserrat"/>
                <a:sym typeface="Montserrat"/>
              </a:rPr>
              <a:t> and not uploaded </a:t>
            </a:r>
            <a:r>
              <a:rPr b="1" i="0" lang="en-US" sz="1400" u="none" cap="none" strike="noStrike">
                <a:solidFill>
                  <a:schemeClr val="dk1"/>
                </a:solidFill>
                <a:latin typeface="Montserrat"/>
                <a:ea typeface="Montserrat"/>
                <a:cs typeface="Montserrat"/>
                <a:sym typeface="Montserrat"/>
              </a:rPr>
              <a:t>“pushed” </a:t>
            </a:r>
            <a:r>
              <a:rPr b="0" i="0" lang="en-US" sz="1400" u="none" cap="none" strike="noStrike">
                <a:solidFill>
                  <a:schemeClr val="dk1"/>
                </a:solidFill>
                <a:latin typeface="Montserrat"/>
                <a:ea typeface="Montserrat"/>
                <a:cs typeface="Montserrat"/>
                <a:sym typeface="Montserrat"/>
              </a:rPr>
              <a:t>to the GitHub Server online.</a:t>
            </a:r>
            <a:endParaRPr b="0" i="0" sz="1400" u="none" cap="none" strike="noStrike">
              <a:solidFill>
                <a:srgbClr val="000000"/>
              </a:solidFill>
              <a:latin typeface="Arial"/>
              <a:ea typeface="Arial"/>
              <a:cs typeface="Arial"/>
              <a:sym typeface="Arial"/>
            </a:endParaRPr>
          </a:p>
        </p:txBody>
      </p:sp>
      <p:pic>
        <p:nvPicPr>
          <p:cNvPr id="280" name="Google Shape;280;p13"/>
          <p:cNvPicPr preferRelativeResize="0"/>
          <p:nvPr/>
        </p:nvPicPr>
        <p:blipFill rotWithShape="1">
          <a:blip r:embed="rId5">
            <a:alphaModFix/>
          </a:blip>
          <a:srcRect b="19202" l="0" r="29750" t="0"/>
          <a:stretch/>
        </p:blipFill>
        <p:spPr>
          <a:xfrm>
            <a:off x="5796963" y="825478"/>
            <a:ext cx="6015303" cy="4797194"/>
          </a:xfrm>
          <a:prstGeom prst="rect">
            <a:avLst/>
          </a:prstGeom>
          <a:noFill/>
          <a:ln>
            <a:noFill/>
          </a:ln>
          <a:effectLst>
            <a:outerShdw blurRad="292100" rotWithShape="0" algn="tl" dir="2700000" dist="139700">
              <a:srgbClr val="333333">
                <a:alpha val="64313"/>
              </a:srgbClr>
            </a:outerShdw>
          </a:effectLst>
        </p:spPr>
      </p:pic>
      <p:sp>
        <p:nvSpPr>
          <p:cNvPr id="281" name="Google Shape;281;p13"/>
          <p:cNvSpPr/>
          <p:nvPr/>
        </p:nvSpPr>
        <p:spPr>
          <a:xfrm rot="1565830">
            <a:off x="5170177" y="1535651"/>
            <a:ext cx="903625" cy="310063"/>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2" name="Google Shape;282;p13"/>
          <p:cNvSpPr/>
          <p:nvPr/>
        </p:nvSpPr>
        <p:spPr>
          <a:xfrm rot="3601714">
            <a:off x="8778163" y="2183330"/>
            <a:ext cx="903562" cy="309897"/>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14"/>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288" name="Google Shape;288;p14"/>
          <p:cNvPicPr preferRelativeResize="0"/>
          <p:nvPr>
            <p:ph idx="1" type="body"/>
          </p:nvPr>
        </p:nvPicPr>
        <p:blipFill rotWithShape="1">
          <a:blip r:embed="rId4">
            <a:alphaModFix/>
          </a:blip>
          <a:srcRect b="0" l="0" r="0" t="0"/>
          <a:stretch/>
        </p:blipFill>
        <p:spPr>
          <a:xfrm>
            <a:off x="0" y="8888"/>
            <a:ext cx="12192000" cy="6858000"/>
          </a:xfrm>
          <a:prstGeom prst="rect">
            <a:avLst/>
          </a:prstGeom>
          <a:noFill/>
          <a:ln>
            <a:noFill/>
          </a:ln>
        </p:spPr>
      </p:pic>
      <p:sp>
        <p:nvSpPr>
          <p:cNvPr id="289" name="Google Shape;289;p14"/>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290" name="Google Shape;290;p14"/>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291" name="Google Shape;291;p14"/>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Commit Changes to Repository</a:t>
            </a:r>
            <a:endParaRPr b="1" i="0" sz="1800" u="none" cap="none" strike="noStrike">
              <a:solidFill>
                <a:srgbClr val="2C658F"/>
              </a:solidFill>
              <a:latin typeface="Montserrat"/>
              <a:ea typeface="Montserrat"/>
              <a:cs typeface="Montserrat"/>
              <a:sym typeface="Montserrat"/>
            </a:endParaRPr>
          </a:p>
        </p:txBody>
      </p:sp>
      <p:sp>
        <p:nvSpPr>
          <p:cNvPr id="292" name="Google Shape;292;p14"/>
          <p:cNvSpPr/>
          <p:nvPr/>
        </p:nvSpPr>
        <p:spPr>
          <a:xfrm>
            <a:off x="491971" y="3166839"/>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293" name="Google Shape;293;p14"/>
          <p:cNvSpPr/>
          <p:nvPr/>
        </p:nvSpPr>
        <p:spPr>
          <a:xfrm>
            <a:off x="491971" y="4524855"/>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grpSp>
        <p:nvGrpSpPr>
          <p:cNvPr id="294" name="Google Shape;294;p14"/>
          <p:cNvGrpSpPr/>
          <p:nvPr/>
        </p:nvGrpSpPr>
        <p:grpSpPr>
          <a:xfrm>
            <a:off x="716226" y="1916473"/>
            <a:ext cx="187380" cy="278885"/>
            <a:chOff x="5052041" y="3023897"/>
            <a:chExt cx="1009650" cy="1502702"/>
          </a:xfrm>
        </p:grpSpPr>
        <p:sp>
          <p:nvSpPr>
            <p:cNvPr id="295" name="Google Shape;295;p14"/>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96" name="Google Shape;296;p14"/>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97" name="Google Shape;297;p14"/>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98" name="Google Shape;298;p14"/>
          <p:cNvSpPr txBox="1"/>
          <p:nvPr/>
        </p:nvSpPr>
        <p:spPr>
          <a:xfrm>
            <a:off x="901809" y="1916473"/>
            <a:ext cx="3672883" cy="30162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Committing a change does not upload the changes to the server. It only saves the snapshot to the project history and completes the change-tracking process.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Provide a Summary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of all the changes that were made. Add a more detailed Description if needed.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Commit to </a:t>
            </a:r>
            <a:r>
              <a:rPr b="1" i="0" lang="en-US" sz="1800" u="none" cap="none" strike="noStrike">
                <a:solidFill>
                  <a:schemeClr val="dk1"/>
                </a:solidFill>
                <a:latin typeface="Montserrat"/>
                <a:ea typeface="Montserrat"/>
                <a:cs typeface="Montserrat"/>
                <a:sym typeface="Montserrat"/>
              </a:rPr>
              <a:t>master</a:t>
            </a:r>
            <a:endParaRPr b="0" i="0" sz="1800" u="none" cap="none" strike="noStrike">
              <a:solidFill>
                <a:schemeClr val="dk1"/>
              </a:solidFill>
              <a:latin typeface="Montserrat"/>
              <a:ea typeface="Montserrat"/>
              <a:cs typeface="Montserrat"/>
              <a:sym typeface="Montserrat"/>
            </a:endParaRPr>
          </a:p>
        </p:txBody>
      </p:sp>
      <p:pic>
        <p:nvPicPr>
          <p:cNvPr id="299" name="Google Shape;299;p14"/>
          <p:cNvPicPr preferRelativeResize="0"/>
          <p:nvPr/>
        </p:nvPicPr>
        <p:blipFill rotWithShape="1">
          <a:blip r:embed="rId5">
            <a:alphaModFix/>
          </a:blip>
          <a:srcRect b="0" l="21" r="29727" t="19202"/>
          <a:stretch/>
        </p:blipFill>
        <p:spPr>
          <a:xfrm>
            <a:off x="5992913" y="631515"/>
            <a:ext cx="6015303" cy="4797194"/>
          </a:xfrm>
          <a:prstGeom prst="rect">
            <a:avLst/>
          </a:prstGeom>
          <a:noFill/>
          <a:ln>
            <a:noFill/>
          </a:ln>
          <a:effectLst>
            <a:outerShdw blurRad="292100" rotWithShape="0" algn="tl" dir="2700000" dist="139700">
              <a:srgbClr val="333333">
                <a:alpha val="64313"/>
              </a:srgbClr>
            </a:outerShdw>
          </a:effectLst>
        </p:spPr>
      </p:pic>
      <p:sp>
        <p:nvSpPr>
          <p:cNvPr id="300" name="Google Shape;300;p14"/>
          <p:cNvSpPr/>
          <p:nvPr/>
        </p:nvSpPr>
        <p:spPr>
          <a:xfrm rot="10800000">
            <a:off x="7966420" y="5118810"/>
            <a:ext cx="903600" cy="309900"/>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1" name="Google Shape;301;p14"/>
          <p:cNvSpPr/>
          <p:nvPr/>
        </p:nvSpPr>
        <p:spPr>
          <a:xfrm rot="10800000">
            <a:off x="7966420" y="3730646"/>
            <a:ext cx="903600" cy="309900"/>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15"/>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07" name="Google Shape;307;p15"/>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308" name="Google Shape;308;p15"/>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309" name="Google Shape;309;p15"/>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310" name="Google Shape;310;p15"/>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Push local commits to GitHub</a:t>
            </a:r>
            <a:endParaRPr b="1" i="0" sz="1800" u="none" cap="none" strike="noStrike">
              <a:solidFill>
                <a:srgbClr val="2C658F"/>
              </a:solidFill>
              <a:latin typeface="Montserrat"/>
              <a:ea typeface="Montserrat"/>
              <a:cs typeface="Montserrat"/>
              <a:sym typeface="Montserrat"/>
            </a:endParaRPr>
          </a:p>
        </p:txBody>
      </p:sp>
      <p:sp>
        <p:nvSpPr>
          <p:cNvPr id="311" name="Google Shape;311;p15"/>
          <p:cNvSpPr/>
          <p:nvPr/>
        </p:nvSpPr>
        <p:spPr>
          <a:xfrm>
            <a:off x="491971" y="309554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grpSp>
        <p:nvGrpSpPr>
          <p:cNvPr id="312" name="Google Shape;312;p15"/>
          <p:cNvGrpSpPr/>
          <p:nvPr/>
        </p:nvGrpSpPr>
        <p:grpSpPr>
          <a:xfrm>
            <a:off x="716226" y="1916473"/>
            <a:ext cx="187380" cy="278885"/>
            <a:chOff x="5052041" y="3023897"/>
            <a:chExt cx="1009650" cy="1502702"/>
          </a:xfrm>
        </p:grpSpPr>
        <p:sp>
          <p:nvSpPr>
            <p:cNvPr id="313" name="Google Shape;313;p15"/>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4" name="Google Shape;314;p15"/>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5" name="Google Shape;315;p15"/>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16" name="Google Shape;316;p15"/>
          <p:cNvSpPr txBox="1"/>
          <p:nvPr/>
        </p:nvSpPr>
        <p:spPr>
          <a:xfrm>
            <a:off x="901809" y="1916473"/>
            <a:ext cx="3672883" cy="156966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This will upload all your commits to the remote repository.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a:t>
            </a:r>
            <a:r>
              <a:rPr b="1" i="0" lang="en-US" sz="1800" u="none" cap="none" strike="noStrike">
                <a:solidFill>
                  <a:schemeClr val="dk1"/>
                </a:solidFill>
                <a:latin typeface="Montserrat"/>
                <a:ea typeface="Montserrat"/>
                <a:cs typeface="Montserrat"/>
                <a:sym typeface="Montserrat"/>
              </a:rPr>
              <a:t>Push Origin</a:t>
            </a:r>
            <a:endParaRPr b="0" i="0" sz="1400" u="none" cap="none" strike="noStrike">
              <a:solidFill>
                <a:srgbClr val="000000"/>
              </a:solidFill>
              <a:latin typeface="Arial"/>
              <a:ea typeface="Arial"/>
              <a:cs typeface="Arial"/>
              <a:sym typeface="Arial"/>
            </a:endParaRPr>
          </a:p>
        </p:txBody>
      </p:sp>
      <p:pic>
        <p:nvPicPr>
          <p:cNvPr id="317" name="Google Shape;317;p15"/>
          <p:cNvPicPr preferRelativeResize="0"/>
          <p:nvPr/>
        </p:nvPicPr>
        <p:blipFill rotWithShape="1">
          <a:blip r:embed="rId5">
            <a:alphaModFix/>
          </a:blip>
          <a:srcRect b="26450" l="26541" r="0" t="0"/>
          <a:stretch/>
        </p:blipFill>
        <p:spPr>
          <a:xfrm>
            <a:off x="5617933" y="1266625"/>
            <a:ext cx="6159181" cy="4275943"/>
          </a:xfrm>
          <a:prstGeom prst="rect">
            <a:avLst/>
          </a:prstGeom>
          <a:noFill/>
          <a:ln>
            <a:noFill/>
          </a:ln>
          <a:effectLst>
            <a:outerShdw blurRad="292100" rotWithShape="0" algn="tl" dir="2700000" dist="139700">
              <a:srgbClr val="333333">
                <a:alpha val="64313"/>
              </a:srgbClr>
            </a:outerShdw>
          </a:effectLst>
        </p:spPr>
      </p:pic>
      <p:sp>
        <p:nvSpPr>
          <p:cNvPr id="318" name="Google Shape;318;p15"/>
          <p:cNvSpPr/>
          <p:nvPr/>
        </p:nvSpPr>
        <p:spPr>
          <a:xfrm rot="2284112">
            <a:off x="6999020" y="1163626"/>
            <a:ext cx="903498" cy="309849"/>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16"/>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24" name="Google Shape;324;p16"/>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325" name="Google Shape;325;p16"/>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326" name="Google Shape;326;p16"/>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327" name="Google Shape;327;p16"/>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Pull (Fetch) Repository </a:t>
            </a:r>
            <a:endParaRPr b="1" i="0" sz="1800" u="none" cap="none" strike="noStrike">
              <a:solidFill>
                <a:srgbClr val="2C658F"/>
              </a:solidFill>
              <a:latin typeface="Montserrat"/>
              <a:ea typeface="Montserrat"/>
              <a:cs typeface="Montserrat"/>
              <a:sym typeface="Montserrat"/>
            </a:endParaRPr>
          </a:p>
        </p:txBody>
      </p:sp>
      <p:sp>
        <p:nvSpPr>
          <p:cNvPr id="328" name="Google Shape;328;p16"/>
          <p:cNvSpPr/>
          <p:nvPr/>
        </p:nvSpPr>
        <p:spPr>
          <a:xfrm>
            <a:off x="491971" y="3166839"/>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grpSp>
        <p:nvGrpSpPr>
          <p:cNvPr id="329" name="Google Shape;329;p16"/>
          <p:cNvGrpSpPr/>
          <p:nvPr/>
        </p:nvGrpSpPr>
        <p:grpSpPr>
          <a:xfrm>
            <a:off x="716226" y="1916473"/>
            <a:ext cx="187380" cy="278885"/>
            <a:chOff x="5052041" y="3023897"/>
            <a:chExt cx="1009650" cy="1502702"/>
          </a:xfrm>
        </p:grpSpPr>
        <p:sp>
          <p:nvSpPr>
            <p:cNvPr id="330" name="Google Shape;330;p16"/>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31" name="Google Shape;331;p16"/>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32" name="Google Shape;332;p16"/>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33" name="Google Shape;333;p16"/>
          <p:cNvSpPr txBox="1"/>
          <p:nvPr/>
        </p:nvSpPr>
        <p:spPr>
          <a:xfrm>
            <a:off x="901809" y="1916473"/>
            <a:ext cx="3672883" cy="209288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This will update your local repository from the server with all the changes made.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Press on </a:t>
            </a:r>
            <a:r>
              <a:rPr b="1" i="0" lang="en-US" sz="1800" u="none" cap="none" strike="noStrike">
                <a:solidFill>
                  <a:schemeClr val="dk1"/>
                </a:solidFill>
                <a:latin typeface="Montserrat"/>
                <a:ea typeface="Montserrat"/>
                <a:cs typeface="Montserrat"/>
                <a:sym typeface="Montserrat"/>
              </a:rPr>
              <a:t>Fetch Origin</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p:txBody>
      </p:sp>
      <p:pic>
        <p:nvPicPr>
          <p:cNvPr id="334" name="Google Shape;334;p16"/>
          <p:cNvPicPr preferRelativeResize="0"/>
          <p:nvPr/>
        </p:nvPicPr>
        <p:blipFill rotWithShape="1">
          <a:blip r:embed="rId5">
            <a:alphaModFix/>
          </a:blip>
          <a:srcRect b="46424" l="25771" r="0" t="0"/>
          <a:stretch/>
        </p:blipFill>
        <p:spPr>
          <a:xfrm>
            <a:off x="4859283" y="1618743"/>
            <a:ext cx="6844713" cy="3425467"/>
          </a:xfrm>
          <a:prstGeom prst="rect">
            <a:avLst/>
          </a:prstGeom>
          <a:noFill/>
          <a:ln>
            <a:noFill/>
          </a:ln>
          <a:effectLst>
            <a:outerShdw blurRad="292100" rotWithShape="0" algn="tl" dir="2700000" dist="139700">
              <a:srgbClr val="333333">
                <a:alpha val="64313"/>
              </a:srgbClr>
            </a:outerShdw>
          </a:effectLst>
        </p:spPr>
      </p:pic>
      <p:sp>
        <p:nvSpPr>
          <p:cNvPr id="335" name="Google Shape;335;p16"/>
          <p:cNvSpPr/>
          <p:nvPr/>
        </p:nvSpPr>
        <p:spPr>
          <a:xfrm rot="2284484">
            <a:off x="6442940" y="1533326"/>
            <a:ext cx="903562" cy="309897"/>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pic>
        <p:nvPicPr>
          <p:cNvPr id="340" name="Google Shape;340;p17"/>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41" name="Google Shape;341;p17"/>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342" name="Google Shape;342;p17"/>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343" name="Google Shape;343;p17"/>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344" name="Google Shape;344;p17"/>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Use Git on Command Prompt </a:t>
            </a:r>
            <a:endParaRPr b="1" i="0" sz="1800" u="none" cap="none" strike="noStrike">
              <a:solidFill>
                <a:srgbClr val="2C658F"/>
              </a:solidFill>
              <a:latin typeface="Montserrat"/>
              <a:ea typeface="Montserrat"/>
              <a:cs typeface="Montserrat"/>
              <a:sym typeface="Montserrat"/>
            </a:endParaRPr>
          </a:p>
        </p:txBody>
      </p:sp>
      <p:grpSp>
        <p:nvGrpSpPr>
          <p:cNvPr id="345" name="Google Shape;345;p17"/>
          <p:cNvGrpSpPr/>
          <p:nvPr/>
        </p:nvGrpSpPr>
        <p:grpSpPr>
          <a:xfrm>
            <a:off x="716226" y="1916473"/>
            <a:ext cx="187380" cy="278885"/>
            <a:chOff x="5052041" y="3023897"/>
            <a:chExt cx="1009650" cy="1502702"/>
          </a:xfrm>
        </p:grpSpPr>
        <p:sp>
          <p:nvSpPr>
            <p:cNvPr id="346" name="Google Shape;346;p17"/>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47" name="Google Shape;347;p17"/>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48" name="Google Shape;348;p17"/>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49" name="Google Shape;349;p17"/>
          <p:cNvSpPr txBox="1"/>
          <p:nvPr/>
        </p:nvSpPr>
        <p:spPr>
          <a:xfrm>
            <a:off x="901809" y="1916473"/>
            <a:ext cx="4494007" cy="397031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Even though GitHub Desktop uses Git on your computer, it does not install Git to your Environment Variables.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Before you start using Git, you must make it available on your computer.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Go to </a:t>
            </a:r>
            <a:r>
              <a:rPr b="0" i="0" lang="en-US" sz="1800" u="sng" cap="none" strike="noStrike">
                <a:solidFill>
                  <a:schemeClr val="dk1"/>
                </a:solidFill>
                <a:latin typeface="Montserrat"/>
                <a:ea typeface="Montserrat"/>
                <a:cs typeface="Montserrat"/>
                <a:sym typeface="Montserrat"/>
                <a:hlinkClick r:id="rId5">
                  <a:extLst>
                    <a:ext uri="{A12FA001-AC4F-418D-AE19-62706E023703}">
                      <ahyp:hlinkClr val="tx"/>
                    </a:ext>
                  </a:extLst>
                </a:hlinkClick>
              </a:rPr>
              <a:t>https://git-scm.com/downloads</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Download according to your 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Install using your preferred settings</a:t>
            </a:r>
            <a:endParaRPr b="0" i="0" sz="1400" u="none" cap="none" strike="noStrike">
              <a:solidFill>
                <a:srgbClr val="000000"/>
              </a:solidFill>
              <a:latin typeface="Arial"/>
              <a:ea typeface="Arial"/>
              <a:cs typeface="Arial"/>
              <a:sym typeface="Arial"/>
            </a:endParaRPr>
          </a:p>
        </p:txBody>
      </p:sp>
      <p:grpSp>
        <p:nvGrpSpPr>
          <p:cNvPr id="350" name="Google Shape;350;p17"/>
          <p:cNvGrpSpPr/>
          <p:nvPr/>
        </p:nvGrpSpPr>
        <p:grpSpPr>
          <a:xfrm>
            <a:off x="716226" y="2799324"/>
            <a:ext cx="187380" cy="278885"/>
            <a:chOff x="5052041" y="3023897"/>
            <a:chExt cx="1009650" cy="1502702"/>
          </a:xfrm>
        </p:grpSpPr>
        <p:sp>
          <p:nvSpPr>
            <p:cNvPr id="351" name="Google Shape;351;p17"/>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52" name="Google Shape;352;p17"/>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53" name="Google Shape;353;p17"/>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54" name="Google Shape;354;p17"/>
          <p:cNvSpPr/>
          <p:nvPr/>
        </p:nvSpPr>
        <p:spPr>
          <a:xfrm>
            <a:off x="491971" y="3818265"/>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pic>
        <p:nvPicPr>
          <p:cNvPr id="355" name="Google Shape;355;p17"/>
          <p:cNvPicPr preferRelativeResize="0"/>
          <p:nvPr/>
        </p:nvPicPr>
        <p:blipFill rotWithShape="1">
          <a:blip r:embed="rId6">
            <a:alphaModFix/>
          </a:blip>
          <a:srcRect b="0" l="23737" r="0" t="0"/>
          <a:stretch/>
        </p:blipFill>
        <p:spPr>
          <a:xfrm>
            <a:off x="5459425" y="1531875"/>
            <a:ext cx="6367823" cy="3117551"/>
          </a:xfrm>
          <a:prstGeom prst="rect">
            <a:avLst/>
          </a:prstGeom>
          <a:noFill/>
          <a:ln>
            <a:noFill/>
          </a:ln>
          <a:effectLst>
            <a:outerShdw blurRad="292100" rotWithShape="0" algn="tl" dir="2700000" dist="139700">
              <a:srgbClr val="333333">
                <a:alpha val="64313"/>
              </a:srgbClr>
            </a:outerShdw>
          </a:effectLst>
        </p:spPr>
      </p:pic>
      <p:sp>
        <p:nvSpPr>
          <p:cNvPr id="356" name="Google Shape;356;p17"/>
          <p:cNvSpPr/>
          <p:nvPr/>
        </p:nvSpPr>
        <p:spPr>
          <a:xfrm rot="-9534080">
            <a:off x="7556984" y="3612698"/>
            <a:ext cx="1049239" cy="401633"/>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7" name="Google Shape;357;p17"/>
          <p:cNvSpPr/>
          <p:nvPr/>
        </p:nvSpPr>
        <p:spPr>
          <a:xfrm>
            <a:off x="491971" y="4651935"/>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358" name="Google Shape;358;p17"/>
          <p:cNvSpPr/>
          <p:nvPr/>
        </p:nvSpPr>
        <p:spPr>
          <a:xfrm>
            <a:off x="491971" y="547695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18"/>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64" name="Google Shape;364;p18"/>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365" name="Google Shape;365;p18"/>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366" name="Google Shape;366;p18"/>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367" name="Google Shape;367;p18"/>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Use Git on Command Prompt </a:t>
            </a:r>
            <a:endParaRPr b="1" i="0" sz="1800" u="none" cap="none" strike="noStrike">
              <a:solidFill>
                <a:srgbClr val="2C658F"/>
              </a:solidFill>
              <a:latin typeface="Montserrat"/>
              <a:ea typeface="Montserrat"/>
              <a:cs typeface="Montserrat"/>
              <a:sym typeface="Montserrat"/>
            </a:endParaRPr>
          </a:p>
        </p:txBody>
      </p:sp>
      <p:sp>
        <p:nvSpPr>
          <p:cNvPr id="368" name="Google Shape;368;p18"/>
          <p:cNvSpPr txBox="1"/>
          <p:nvPr/>
        </p:nvSpPr>
        <p:spPr>
          <a:xfrm>
            <a:off x="901809" y="2408694"/>
            <a:ext cx="4494007" cy="255454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Go to Repository Directory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In Command Line Window, use the command </a:t>
            </a:r>
            <a:r>
              <a:rPr b="1" i="0" lang="en-US" sz="1800" u="none" cap="none" strike="noStrike">
                <a:solidFill>
                  <a:schemeClr val="dk1"/>
                </a:solidFill>
                <a:highlight>
                  <a:srgbClr val="C0C0C0"/>
                </a:highlight>
                <a:latin typeface="Montserrat"/>
                <a:ea typeface="Montserrat"/>
                <a:cs typeface="Montserrat"/>
                <a:sym typeface="Montserrat"/>
              </a:rPr>
              <a:t>cd</a:t>
            </a:r>
            <a:r>
              <a:rPr b="1" i="0" lang="en-US" sz="1800" u="none" cap="none" strike="noStrike">
                <a:solidFill>
                  <a:schemeClr val="dk1"/>
                </a:solidFill>
                <a:latin typeface="Montserrat"/>
                <a:ea typeface="Montserrat"/>
                <a:cs typeface="Montserrat"/>
                <a:sym typeface="Montserrat"/>
              </a:rPr>
              <a:t> </a:t>
            </a:r>
            <a:r>
              <a:rPr b="0" i="0" lang="en-US" sz="1400" u="none" cap="none" strike="noStrike">
                <a:solidFill>
                  <a:schemeClr val="dk1"/>
                </a:solidFill>
                <a:latin typeface="Montserrat"/>
                <a:ea typeface="Montserrat"/>
                <a:cs typeface="Montserrat"/>
                <a:sym typeface="Montserrat"/>
              </a:rPr>
              <a:t>to go to the repository directory.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View directory content using </a:t>
            </a:r>
            <a:r>
              <a:rPr b="1" i="0" lang="en-US" sz="1800" u="none" cap="none" strike="noStrike">
                <a:solidFill>
                  <a:schemeClr val="dk1"/>
                </a:solidFill>
                <a:highlight>
                  <a:srgbClr val="C0C0C0"/>
                </a:highlight>
                <a:latin typeface="Montserrat"/>
                <a:ea typeface="Montserrat"/>
                <a:cs typeface="Montserrat"/>
                <a:sym typeface="Montserrat"/>
              </a:rPr>
              <a:t>dir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dk1"/>
              </a:solidFill>
              <a:highlight>
                <a:srgbClr val="C0C0C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dk1"/>
              </a:solidFill>
              <a:highlight>
                <a:srgbClr val="C0C0C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Now you can use all the Git Commands as long as you are inside a repository.</a:t>
            </a:r>
            <a:endParaRPr b="0" i="0" sz="1800" u="none" cap="none" strike="noStrike">
              <a:solidFill>
                <a:schemeClr val="dk1"/>
              </a:solidFill>
              <a:latin typeface="Montserrat"/>
              <a:ea typeface="Montserrat"/>
              <a:cs typeface="Montserrat"/>
              <a:sym typeface="Montserrat"/>
            </a:endParaRPr>
          </a:p>
        </p:txBody>
      </p:sp>
      <p:sp>
        <p:nvSpPr>
          <p:cNvPr id="369" name="Google Shape;369;p18"/>
          <p:cNvSpPr/>
          <p:nvPr/>
        </p:nvSpPr>
        <p:spPr>
          <a:xfrm>
            <a:off x="491971" y="237120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370" name="Google Shape;370;p18"/>
          <p:cNvSpPr/>
          <p:nvPr/>
        </p:nvSpPr>
        <p:spPr>
          <a:xfrm>
            <a:off x="491971" y="3548720"/>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pic>
        <p:nvPicPr>
          <p:cNvPr id="371" name="Google Shape;371;p18"/>
          <p:cNvPicPr preferRelativeResize="0"/>
          <p:nvPr/>
        </p:nvPicPr>
        <p:blipFill rotWithShape="1">
          <a:blip r:embed="rId5">
            <a:alphaModFix/>
          </a:blip>
          <a:srcRect b="0" l="0" r="0" t="0"/>
          <a:stretch/>
        </p:blipFill>
        <p:spPr>
          <a:xfrm>
            <a:off x="6155358" y="763081"/>
            <a:ext cx="5357436" cy="4543547"/>
          </a:xfrm>
          <a:prstGeom prst="rect">
            <a:avLst/>
          </a:prstGeom>
          <a:noFill/>
          <a:ln>
            <a:noFill/>
          </a:ln>
          <a:effectLst>
            <a:outerShdw blurRad="292100" rotWithShape="0" algn="tl" dir="2700000" dist="139700">
              <a:srgbClr val="333333">
                <a:alpha val="64313"/>
              </a:srgbClr>
            </a:outerShdw>
          </a:effectLst>
        </p:spPr>
      </p:pic>
      <p:sp>
        <p:nvSpPr>
          <p:cNvPr id="372" name="Google Shape;372;p18"/>
          <p:cNvSpPr/>
          <p:nvPr/>
        </p:nvSpPr>
        <p:spPr>
          <a:xfrm rot="10800000">
            <a:off x="10417519" y="1152188"/>
            <a:ext cx="903600" cy="309900"/>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73" name="Google Shape;373;p18"/>
          <p:cNvSpPr/>
          <p:nvPr/>
        </p:nvSpPr>
        <p:spPr>
          <a:xfrm rot="10800000">
            <a:off x="9644419" y="1483279"/>
            <a:ext cx="903600" cy="309900"/>
          </a:xfrm>
          <a:prstGeom prst="rightArrow">
            <a:avLst>
              <a:gd fmla="val 50000" name="adj1"/>
              <a:gd fmla="val 90909" name="adj2"/>
            </a:avLst>
          </a:prstGeom>
          <a:solidFill>
            <a:srgbClr val="E8B6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74" name="Google Shape;374;p18"/>
          <p:cNvGrpSpPr/>
          <p:nvPr/>
        </p:nvGrpSpPr>
        <p:grpSpPr>
          <a:xfrm>
            <a:off x="759183" y="4447353"/>
            <a:ext cx="187380" cy="278885"/>
            <a:chOff x="5052041" y="3023897"/>
            <a:chExt cx="1009650" cy="1502702"/>
          </a:xfrm>
        </p:grpSpPr>
        <p:sp>
          <p:nvSpPr>
            <p:cNvPr id="375" name="Google Shape;375;p18"/>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76" name="Google Shape;376;p18"/>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77" name="Google Shape;377;p18"/>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pic>
        <p:nvPicPr>
          <p:cNvPr id="382" name="Google Shape;382;p19"/>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83" name="Google Shape;383;p19"/>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384" name="Google Shape;384;p19"/>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385" name="Google Shape;385;p19"/>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386" name="Google Shape;386;p19"/>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Git Commands</a:t>
            </a:r>
            <a:endParaRPr b="1" i="0" sz="1800" u="none" cap="none" strike="noStrike">
              <a:solidFill>
                <a:srgbClr val="2C658F"/>
              </a:solidFill>
              <a:latin typeface="Montserrat"/>
              <a:ea typeface="Montserrat"/>
              <a:cs typeface="Montserrat"/>
              <a:sym typeface="Montserrat"/>
            </a:endParaRPr>
          </a:p>
        </p:txBody>
      </p:sp>
      <p:sp>
        <p:nvSpPr>
          <p:cNvPr id="387" name="Google Shape;387;p19"/>
          <p:cNvSpPr txBox="1"/>
          <p:nvPr/>
        </p:nvSpPr>
        <p:spPr>
          <a:xfrm>
            <a:off x="2575971" y="2241600"/>
            <a:ext cx="8600466" cy="258532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initializes a brand-new Git repository and begins tracking an existing directory.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creates a local copy of a project that already exists remotely. The clone includes all the project’s files, history, and branches.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shows the status of changes as untracked, modified, or staged.</a:t>
            </a:r>
            <a:endParaRPr b="0" i="0" sz="1400" u="none" cap="none" strike="noStrike">
              <a:solidFill>
                <a:srgbClr val="000000"/>
              </a:solidFill>
              <a:latin typeface="Arial"/>
              <a:ea typeface="Arial"/>
              <a:cs typeface="Arial"/>
              <a:sym typeface="Arial"/>
            </a:endParaRPr>
          </a:p>
        </p:txBody>
      </p:sp>
      <p:sp>
        <p:nvSpPr>
          <p:cNvPr id="388" name="Google Shape;388;p19"/>
          <p:cNvSpPr/>
          <p:nvPr/>
        </p:nvSpPr>
        <p:spPr>
          <a:xfrm>
            <a:off x="491971" y="221140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389" name="Google Shape;389;p19"/>
          <p:cNvSpPr/>
          <p:nvPr/>
        </p:nvSpPr>
        <p:spPr>
          <a:xfrm>
            <a:off x="491971" y="3329664"/>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390" name="Google Shape;390;p19"/>
          <p:cNvSpPr/>
          <p:nvPr/>
        </p:nvSpPr>
        <p:spPr>
          <a:xfrm>
            <a:off x="983226" y="2232660"/>
            <a:ext cx="154366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ourier New"/>
                <a:ea typeface="Courier New"/>
                <a:cs typeface="Courier New"/>
                <a:sym typeface="Courier New"/>
              </a:rPr>
              <a:t>git init</a:t>
            </a:r>
            <a:endParaRPr b="1" i="0" sz="1800" u="none" cap="none" strike="noStrike">
              <a:solidFill>
                <a:schemeClr val="dk1"/>
              </a:solidFill>
              <a:latin typeface="Courier New"/>
              <a:ea typeface="Courier New"/>
              <a:cs typeface="Courier New"/>
              <a:sym typeface="Courier New"/>
            </a:endParaRPr>
          </a:p>
        </p:txBody>
      </p:sp>
      <p:sp>
        <p:nvSpPr>
          <p:cNvPr id="391" name="Google Shape;391;p19"/>
          <p:cNvSpPr/>
          <p:nvPr/>
        </p:nvSpPr>
        <p:spPr>
          <a:xfrm>
            <a:off x="983226" y="3340898"/>
            <a:ext cx="154366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ourier New"/>
                <a:ea typeface="Courier New"/>
                <a:cs typeface="Courier New"/>
                <a:sym typeface="Courier New"/>
              </a:rPr>
              <a:t>git clone</a:t>
            </a:r>
            <a:endParaRPr b="1" i="0" sz="1600" u="none" cap="none" strike="noStrike">
              <a:solidFill>
                <a:schemeClr val="dk1"/>
              </a:solidFill>
              <a:latin typeface="Courier New"/>
              <a:ea typeface="Courier New"/>
              <a:cs typeface="Courier New"/>
              <a:sym typeface="Courier New"/>
            </a:endParaRPr>
          </a:p>
        </p:txBody>
      </p:sp>
      <p:sp>
        <p:nvSpPr>
          <p:cNvPr id="392" name="Google Shape;392;p19"/>
          <p:cNvSpPr/>
          <p:nvPr/>
        </p:nvSpPr>
        <p:spPr>
          <a:xfrm>
            <a:off x="496990" y="4390895"/>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393" name="Google Shape;393;p19"/>
          <p:cNvSpPr/>
          <p:nvPr/>
        </p:nvSpPr>
        <p:spPr>
          <a:xfrm>
            <a:off x="983225" y="4411000"/>
            <a:ext cx="1656600" cy="409800"/>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ourier New"/>
                <a:ea typeface="Courier New"/>
                <a:cs typeface="Courier New"/>
                <a:sym typeface="Courier New"/>
              </a:rPr>
              <a:t>git status</a:t>
            </a:r>
            <a:endParaRPr b="1" i="0" sz="1600" u="none" cap="none" strike="noStrike">
              <a:solidFill>
                <a:schemeClr val="dk1"/>
              </a:solidFill>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99" name="Google Shape;99;p2"/>
          <p:cNvPicPr preferRelativeResize="0"/>
          <p:nvPr>
            <p:ph idx="1" type="body"/>
          </p:nvPr>
        </p:nvPicPr>
        <p:blipFill rotWithShape="1">
          <a:blip r:embed="rId4">
            <a:alphaModFix/>
          </a:blip>
          <a:srcRect b="0" l="0" r="0" t="0"/>
          <a:stretch/>
        </p:blipFill>
        <p:spPr>
          <a:xfrm>
            <a:off x="0" y="-6"/>
            <a:ext cx="12192000" cy="6858000"/>
          </a:xfrm>
          <a:prstGeom prst="rect">
            <a:avLst/>
          </a:prstGeom>
          <a:noFill/>
          <a:ln>
            <a:noFill/>
          </a:ln>
        </p:spPr>
      </p:pic>
      <p:sp>
        <p:nvSpPr>
          <p:cNvPr id="100" name="Google Shape;100;p2"/>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What’s a Version Control System?</a:t>
            </a:r>
            <a:endParaRPr/>
          </a:p>
        </p:txBody>
      </p:sp>
      <p:sp>
        <p:nvSpPr>
          <p:cNvPr id="101" name="Google Shape;101;p2"/>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102" name="Google Shape;102;p2"/>
          <p:cNvSpPr/>
          <p:nvPr/>
        </p:nvSpPr>
        <p:spPr>
          <a:xfrm>
            <a:off x="595709" y="1607330"/>
            <a:ext cx="10515600" cy="156966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Montserrat"/>
                <a:ea typeface="Montserrat"/>
                <a:cs typeface="Montserrat"/>
                <a:sym typeface="Montserrat"/>
              </a:rPr>
              <a:t>A </a:t>
            </a:r>
            <a:r>
              <a:rPr b="1" i="0" lang="en-US" sz="2400" u="none" cap="none" strike="noStrike">
                <a:solidFill>
                  <a:schemeClr val="dk1"/>
                </a:solidFill>
                <a:latin typeface="Montserrat"/>
                <a:ea typeface="Montserrat"/>
                <a:cs typeface="Montserrat"/>
                <a:sym typeface="Montserrat"/>
              </a:rPr>
              <a:t>version control system</a:t>
            </a:r>
            <a:r>
              <a:rPr b="0" i="0" lang="en-US" sz="2400" u="none" cap="none" strike="noStrike">
                <a:solidFill>
                  <a:schemeClr val="dk1"/>
                </a:solidFill>
                <a:latin typeface="Montserrat"/>
                <a:ea typeface="Montserrat"/>
                <a:cs typeface="Montserrat"/>
                <a:sym typeface="Montserrat"/>
              </a:rPr>
              <a:t>, or VCS, tracks the history of changes as people and teams collaborate on projects together.</a:t>
            </a:r>
            <a:endParaRPr b="0" i="0" sz="1400" u="none" cap="none" strike="noStrike">
              <a:solidFill>
                <a:srgbClr val="000000"/>
              </a:solidFill>
              <a:latin typeface="Arial"/>
              <a:ea typeface="Arial"/>
              <a:cs typeface="Arial"/>
              <a:sym typeface="Arial"/>
            </a:endParaRPr>
          </a:p>
          <a:p>
            <a:pPr indent="-133350" lvl="0" marL="285750" marR="0" rtl="0" algn="l">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Montserrat"/>
              <a:ea typeface="Montserrat"/>
              <a:cs typeface="Montserrat"/>
              <a:sym typeface="Montserrat"/>
            </a:endParaRPr>
          </a:p>
          <a:p>
            <a:pPr indent="-285750" lvl="0" marL="285750" marR="0" rtl="0" algn="l">
              <a:lnSpc>
                <a:spcPct val="100000"/>
              </a:lnSpc>
              <a:spcBef>
                <a:spcPts val="0"/>
              </a:spcBef>
              <a:spcAft>
                <a:spcPts val="0"/>
              </a:spcAft>
              <a:buClr>
                <a:schemeClr val="dk1"/>
              </a:buClr>
              <a:buSzPts val="2400"/>
              <a:buFont typeface="Arial"/>
              <a:buChar char="•"/>
            </a:pPr>
            <a:r>
              <a:rPr b="1" i="0" lang="en-US" sz="2400" u="none" cap="none" strike="noStrike">
                <a:solidFill>
                  <a:schemeClr val="dk1"/>
                </a:solidFill>
                <a:latin typeface="Montserrat"/>
                <a:ea typeface="Montserrat"/>
                <a:cs typeface="Montserrat"/>
                <a:sym typeface="Montserrat"/>
              </a:rPr>
              <a:t>Teams can:</a:t>
            </a:r>
            <a:endParaRPr b="0" i="0" sz="1400" u="none" cap="none" strike="noStrike">
              <a:solidFill>
                <a:srgbClr val="000000"/>
              </a:solidFill>
              <a:latin typeface="Arial"/>
              <a:ea typeface="Arial"/>
              <a:cs typeface="Arial"/>
              <a:sym typeface="Arial"/>
            </a:endParaRPr>
          </a:p>
        </p:txBody>
      </p:sp>
      <p:sp>
        <p:nvSpPr>
          <p:cNvPr id="103" name="Google Shape;103;p2"/>
          <p:cNvSpPr/>
          <p:nvPr/>
        </p:nvSpPr>
        <p:spPr>
          <a:xfrm>
            <a:off x="3441900" y="3298025"/>
            <a:ext cx="7248973" cy="1762160"/>
          </a:xfrm>
          <a:custGeom>
            <a:rect b="b" l="l" r="r" t="t"/>
            <a:pathLst>
              <a:path extrusionOk="0" h="1281571" w="6604987">
                <a:moveTo>
                  <a:pt x="0" y="636366"/>
                </a:moveTo>
                <a:cubicBezTo>
                  <a:pt x="465338" y="984074"/>
                  <a:pt x="930676" y="1331783"/>
                  <a:pt x="1464816" y="1275558"/>
                </a:cubicBezTo>
                <a:cubicBezTo>
                  <a:pt x="1998956" y="1219333"/>
                  <a:pt x="2790548" y="503200"/>
                  <a:pt x="3204839" y="299014"/>
                </a:cubicBezTo>
                <a:cubicBezTo>
                  <a:pt x="3619130" y="94828"/>
                  <a:pt x="3383872" y="-93082"/>
                  <a:pt x="3950563" y="50440"/>
                </a:cubicBezTo>
                <a:cubicBezTo>
                  <a:pt x="4517254" y="193962"/>
                  <a:pt x="5561120" y="677055"/>
                  <a:pt x="6604987" y="1160148"/>
                </a:cubicBezTo>
              </a:path>
            </a:pathLst>
          </a:custGeom>
          <a:no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4" name="Google Shape;104;p2"/>
          <p:cNvSpPr/>
          <p:nvPr/>
        </p:nvSpPr>
        <p:spPr>
          <a:xfrm>
            <a:off x="3875214" y="4172042"/>
            <a:ext cx="2892600" cy="1486200"/>
          </a:xfrm>
          <a:prstGeom prst="ellipse">
            <a:avLst/>
          </a:prstGeom>
          <a:solidFill>
            <a:srgbClr val="F2F2F2"/>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Montserrat"/>
                <a:ea typeface="Montserrat"/>
                <a:cs typeface="Montserrat"/>
                <a:sym typeface="Montserrat"/>
              </a:rPr>
              <a:t>Run Tests</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a:off x="5944689" y="2685841"/>
            <a:ext cx="2892600" cy="1486200"/>
          </a:xfrm>
          <a:prstGeom prst="ellipse">
            <a:avLst/>
          </a:prstGeom>
          <a:solidFill>
            <a:srgbClr val="F2F2F2"/>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Montserrat"/>
                <a:ea typeface="Montserrat"/>
                <a:cs typeface="Montserrat"/>
                <a:sym typeface="Montserrat"/>
              </a:rPr>
              <a:t>Fix bugs</a:t>
            </a:r>
            <a:endParaRPr b="0" i="0" sz="1600" u="none" cap="none" strike="noStrike">
              <a:solidFill>
                <a:schemeClr val="dk1"/>
              </a:solidFill>
              <a:latin typeface="Montserrat"/>
              <a:ea typeface="Montserrat"/>
              <a:cs typeface="Montserrat"/>
              <a:sym typeface="Montserrat"/>
            </a:endParaRPr>
          </a:p>
        </p:txBody>
      </p:sp>
      <p:sp>
        <p:nvSpPr>
          <p:cNvPr id="106" name="Google Shape;106;p2"/>
          <p:cNvSpPr/>
          <p:nvPr/>
        </p:nvSpPr>
        <p:spPr>
          <a:xfrm>
            <a:off x="8543270" y="3634350"/>
            <a:ext cx="2892600" cy="1569600"/>
          </a:xfrm>
          <a:prstGeom prst="ellipse">
            <a:avLst/>
          </a:prstGeom>
          <a:solidFill>
            <a:srgbClr val="F2F2F2"/>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Recover older versions of any code</a:t>
            </a:r>
            <a:endParaRPr b="0" i="0" sz="1400" u="none" cap="none" strike="noStrike">
              <a:solidFill>
                <a:srgbClr val="000000"/>
              </a:solidFill>
              <a:latin typeface="Arial"/>
              <a:ea typeface="Arial"/>
              <a:cs typeface="Arial"/>
              <a:sym typeface="Arial"/>
            </a:endParaRPr>
          </a:p>
        </p:txBody>
      </p:sp>
      <p:sp>
        <p:nvSpPr>
          <p:cNvPr id="107" name="Google Shape;107;p2"/>
          <p:cNvSpPr/>
          <p:nvPr/>
        </p:nvSpPr>
        <p:spPr>
          <a:xfrm>
            <a:off x="725960" y="3298018"/>
            <a:ext cx="2892451" cy="1486301"/>
          </a:xfrm>
          <a:prstGeom prst="ellipse">
            <a:avLst/>
          </a:prstGeom>
          <a:solidFill>
            <a:srgbClr val="F2F2F2"/>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Contribute on same project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pic>
        <p:nvPicPr>
          <p:cNvPr id="398" name="Google Shape;398;p20"/>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399" name="Google Shape;399;p20"/>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400" name="Google Shape;400;p20"/>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401" name="Google Shape;401;p20"/>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402" name="Google Shape;402;p20"/>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Git Commands</a:t>
            </a:r>
            <a:endParaRPr b="1" i="0" sz="1800" u="none" cap="none" strike="noStrike">
              <a:solidFill>
                <a:srgbClr val="2C658F"/>
              </a:solidFill>
              <a:latin typeface="Montserrat"/>
              <a:ea typeface="Montserrat"/>
              <a:cs typeface="Montserrat"/>
              <a:sym typeface="Montserrat"/>
            </a:endParaRPr>
          </a:p>
        </p:txBody>
      </p:sp>
      <p:sp>
        <p:nvSpPr>
          <p:cNvPr id="403" name="Google Shape;403;p20"/>
          <p:cNvSpPr txBox="1"/>
          <p:nvPr/>
        </p:nvSpPr>
        <p:spPr>
          <a:xfrm>
            <a:off x="2575971" y="2241600"/>
            <a:ext cx="9030674" cy="175432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stages a change.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saves the snapshot to the project history and completes the change-tracking process.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p:txBody>
      </p:sp>
      <p:sp>
        <p:nvSpPr>
          <p:cNvPr id="404" name="Google Shape;404;p20"/>
          <p:cNvSpPr/>
          <p:nvPr/>
        </p:nvSpPr>
        <p:spPr>
          <a:xfrm>
            <a:off x="491971" y="221140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
        <p:nvSpPr>
          <p:cNvPr id="405" name="Google Shape;405;p20"/>
          <p:cNvSpPr/>
          <p:nvPr/>
        </p:nvSpPr>
        <p:spPr>
          <a:xfrm>
            <a:off x="491971" y="3078458"/>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5</a:t>
            </a:r>
            <a:endParaRPr b="0" i="0" sz="1400" u="none" cap="none" strike="noStrike">
              <a:solidFill>
                <a:srgbClr val="000000"/>
              </a:solidFill>
              <a:latin typeface="Arial"/>
              <a:ea typeface="Arial"/>
              <a:cs typeface="Arial"/>
              <a:sym typeface="Arial"/>
            </a:endParaRPr>
          </a:p>
        </p:txBody>
      </p:sp>
      <p:sp>
        <p:nvSpPr>
          <p:cNvPr id="406" name="Google Shape;406;p20"/>
          <p:cNvSpPr/>
          <p:nvPr/>
        </p:nvSpPr>
        <p:spPr>
          <a:xfrm>
            <a:off x="983226" y="2232660"/>
            <a:ext cx="159274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ourier New"/>
                <a:ea typeface="Courier New"/>
                <a:cs typeface="Courier New"/>
                <a:sym typeface="Courier New"/>
              </a:rPr>
              <a:t>git add</a:t>
            </a:r>
            <a:endParaRPr b="1" i="0" sz="1600" u="none" cap="none" strike="noStrike">
              <a:solidFill>
                <a:schemeClr val="dk1"/>
              </a:solidFill>
              <a:latin typeface="Courier New"/>
              <a:ea typeface="Courier New"/>
              <a:cs typeface="Courier New"/>
              <a:sym typeface="Courier New"/>
            </a:endParaRPr>
          </a:p>
        </p:txBody>
      </p:sp>
      <p:sp>
        <p:nvSpPr>
          <p:cNvPr id="407" name="Google Shape;407;p20"/>
          <p:cNvSpPr/>
          <p:nvPr/>
        </p:nvSpPr>
        <p:spPr>
          <a:xfrm>
            <a:off x="983225" y="3079650"/>
            <a:ext cx="1651800" cy="409800"/>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ourier New"/>
                <a:ea typeface="Courier New"/>
                <a:cs typeface="Courier New"/>
                <a:sym typeface="Courier New"/>
              </a:rPr>
              <a:t>git commit</a:t>
            </a:r>
            <a:endParaRPr b="1" i="0" sz="1600" u="none" cap="none" strike="noStrike">
              <a:solidFill>
                <a:schemeClr val="dk1"/>
              </a:solidFill>
              <a:latin typeface="Courier New"/>
              <a:ea typeface="Courier New"/>
              <a:cs typeface="Courier New"/>
              <a:sym typeface="Courier New"/>
            </a:endParaRPr>
          </a:p>
        </p:txBody>
      </p:sp>
      <p:grpSp>
        <p:nvGrpSpPr>
          <p:cNvPr id="408" name="Google Shape;408;p20"/>
          <p:cNvGrpSpPr/>
          <p:nvPr/>
        </p:nvGrpSpPr>
        <p:grpSpPr>
          <a:xfrm>
            <a:off x="714429" y="4106725"/>
            <a:ext cx="187380" cy="278885"/>
            <a:chOff x="5052041" y="3023897"/>
            <a:chExt cx="1009650" cy="1502702"/>
          </a:xfrm>
        </p:grpSpPr>
        <p:sp>
          <p:nvSpPr>
            <p:cNvPr id="409" name="Google Shape;409;p20"/>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10" name="Google Shape;410;p20"/>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11" name="Google Shape;411;p20"/>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12" name="Google Shape;412;p20"/>
          <p:cNvSpPr/>
          <p:nvPr/>
        </p:nvSpPr>
        <p:spPr>
          <a:xfrm>
            <a:off x="932069" y="4064236"/>
            <a:ext cx="10674576" cy="132343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Montserrat"/>
                <a:ea typeface="Montserrat"/>
                <a:cs typeface="Montserrat"/>
                <a:sym typeface="Montserrat"/>
              </a:rPr>
              <a:t>Git tracks changes to a developer’s codebase, but it’s necessary to stage and take a snapshot of the changes to include them in the project’s history. This command performs staging, the first part of that two-step process. Any changes that are staged will become a part of the next snapshot and a part of the project’s history. Staging and committing separately gives developers complete control over the history of their project without changing how they code and work.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pic>
        <p:nvPicPr>
          <p:cNvPr id="417" name="Google Shape;417;p21"/>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418" name="Google Shape;418;p21"/>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419" name="Google Shape;419;p21"/>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420" name="Google Shape;420;p21"/>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421" name="Google Shape;421;p21"/>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Git Commands</a:t>
            </a:r>
            <a:endParaRPr b="1" i="0" sz="1800" u="none" cap="none" strike="noStrike">
              <a:solidFill>
                <a:srgbClr val="2C658F"/>
              </a:solidFill>
              <a:latin typeface="Montserrat"/>
              <a:ea typeface="Montserrat"/>
              <a:cs typeface="Montserrat"/>
              <a:sym typeface="Montserrat"/>
            </a:endParaRPr>
          </a:p>
        </p:txBody>
      </p:sp>
      <p:sp>
        <p:nvSpPr>
          <p:cNvPr id="422" name="Google Shape;422;p21"/>
          <p:cNvSpPr txBox="1"/>
          <p:nvPr/>
        </p:nvSpPr>
        <p:spPr>
          <a:xfrm>
            <a:off x="2575971" y="2241600"/>
            <a:ext cx="9030674" cy="147732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shows the branches being worked on locally.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merges lines of development together.</a:t>
            </a:r>
            <a:endParaRPr b="0" i="0" sz="1400" u="none" cap="none" strike="noStrike">
              <a:solidFill>
                <a:srgbClr val="000000"/>
              </a:solidFill>
              <a:latin typeface="Arial"/>
              <a:ea typeface="Arial"/>
              <a:cs typeface="Arial"/>
              <a:sym typeface="Arial"/>
            </a:endParaRPr>
          </a:p>
        </p:txBody>
      </p:sp>
      <p:sp>
        <p:nvSpPr>
          <p:cNvPr id="423" name="Google Shape;423;p21"/>
          <p:cNvSpPr/>
          <p:nvPr/>
        </p:nvSpPr>
        <p:spPr>
          <a:xfrm>
            <a:off x="491971" y="221140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6</a:t>
            </a:r>
            <a:endParaRPr b="0" i="0" sz="1400" u="none" cap="none" strike="noStrike">
              <a:solidFill>
                <a:srgbClr val="000000"/>
              </a:solidFill>
              <a:latin typeface="Arial"/>
              <a:ea typeface="Arial"/>
              <a:cs typeface="Arial"/>
              <a:sym typeface="Arial"/>
            </a:endParaRPr>
          </a:p>
        </p:txBody>
      </p:sp>
      <p:sp>
        <p:nvSpPr>
          <p:cNvPr id="424" name="Google Shape;424;p21"/>
          <p:cNvSpPr/>
          <p:nvPr/>
        </p:nvSpPr>
        <p:spPr>
          <a:xfrm>
            <a:off x="491971" y="3324647"/>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7</a:t>
            </a:r>
            <a:endParaRPr b="0" i="0" sz="1400" u="none" cap="none" strike="noStrike">
              <a:solidFill>
                <a:srgbClr val="000000"/>
              </a:solidFill>
              <a:latin typeface="Arial"/>
              <a:ea typeface="Arial"/>
              <a:cs typeface="Arial"/>
              <a:sym typeface="Arial"/>
            </a:endParaRPr>
          </a:p>
        </p:txBody>
      </p:sp>
      <p:sp>
        <p:nvSpPr>
          <p:cNvPr id="425" name="Google Shape;425;p21"/>
          <p:cNvSpPr/>
          <p:nvPr/>
        </p:nvSpPr>
        <p:spPr>
          <a:xfrm>
            <a:off x="983226" y="3308242"/>
            <a:ext cx="159274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ourier New"/>
                <a:ea typeface="Courier New"/>
                <a:cs typeface="Courier New"/>
                <a:sym typeface="Courier New"/>
              </a:rPr>
              <a:t>git merge</a:t>
            </a:r>
            <a:endParaRPr b="1" i="0" sz="1600" u="none" cap="none" strike="noStrike">
              <a:solidFill>
                <a:schemeClr val="dk1"/>
              </a:solidFill>
              <a:latin typeface="Courier New"/>
              <a:ea typeface="Courier New"/>
              <a:cs typeface="Courier New"/>
              <a:sym typeface="Courier New"/>
            </a:endParaRPr>
          </a:p>
        </p:txBody>
      </p:sp>
      <p:sp>
        <p:nvSpPr>
          <p:cNvPr id="426" name="Google Shape;426;p21"/>
          <p:cNvSpPr/>
          <p:nvPr/>
        </p:nvSpPr>
        <p:spPr>
          <a:xfrm>
            <a:off x="983225" y="2210400"/>
            <a:ext cx="1644300" cy="409800"/>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ourier New"/>
                <a:ea typeface="Courier New"/>
                <a:cs typeface="Courier New"/>
                <a:sym typeface="Courier New"/>
              </a:rPr>
              <a:t>git branch</a:t>
            </a:r>
            <a:endParaRPr b="0" i="0" sz="1400" u="none" cap="none" strike="noStrike">
              <a:solidFill>
                <a:srgbClr val="000000"/>
              </a:solidFill>
              <a:latin typeface="Arial"/>
              <a:ea typeface="Arial"/>
              <a:cs typeface="Arial"/>
              <a:sym typeface="Arial"/>
            </a:endParaRPr>
          </a:p>
        </p:txBody>
      </p:sp>
      <p:grpSp>
        <p:nvGrpSpPr>
          <p:cNvPr id="427" name="Google Shape;427;p21"/>
          <p:cNvGrpSpPr/>
          <p:nvPr/>
        </p:nvGrpSpPr>
        <p:grpSpPr>
          <a:xfrm>
            <a:off x="1751980" y="3911302"/>
            <a:ext cx="187380" cy="278885"/>
            <a:chOff x="5052041" y="3023897"/>
            <a:chExt cx="1009650" cy="1502702"/>
          </a:xfrm>
        </p:grpSpPr>
        <p:sp>
          <p:nvSpPr>
            <p:cNvPr id="428" name="Google Shape;428;p21"/>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29" name="Google Shape;429;p21"/>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30" name="Google Shape;430;p21"/>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31" name="Google Shape;431;p21"/>
          <p:cNvSpPr/>
          <p:nvPr/>
        </p:nvSpPr>
        <p:spPr>
          <a:xfrm>
            <a:off x="1939360" y="3907038"/>
            <a:ext cx="9494073" cy="83099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Montserrat"/>
                <a:ea typeface="Montserrat"/>
                <a:cs typeface="Montserrat"/>
                <a:sym typeface="Montserrat"/>
              </a:rPr>
              <a:t>This command is typically used to combine changes made on two distinct branches. For example, a developer would merge when they want to combine changes from a feature branch into the master branch for deployment.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pic>
        <p:nvPicPr>
          <p:cNvPr id="436" name="Google Shape;436;p2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437" name="Google Shape;437;p22"/>
          <p:cNvPicPr preferRelativeResize="0"/>
          <p:nvPr>
            <p:ph idx="1" type="body"/>
          </p:nvPr>
        </p:nvPicPr>
        <p:blipFill rotWithShape="1">
          <a:blip r:embed="rId4">
            <a:alphaModFix/>
          </a:blip>
          <a:srcRect b="0" l="0" r="0" t="0"/>
          <a:stretch/>
        </p:blipFill>
        <p:spPr>
          <a:xfrm>
            <a:off x="0" y="17762"/>
            <a:ext cx="12192000" cy="6858000"/>
          </a:xfrm>
          <a:prstGeom prst="rect">
            <a:avLst/>
          </a:prstGeom>
          <a:noFill/>
          <a:ln>
            <a:noFill/>
          </a:ln>
        </p:spPr>
      </p:pic>
      <p:sp>
        <p:nvSpPr>
          <p:cNvPr id="438" name="Google Shape;438;p22"/>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439" name="Google Shape;439;p22"/>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440" name="Google Shape;440;p22"/>
          <p:cNvSpPr txBox="1"/>
          <p:nvPr/>
        </p:nvSpPr>
        <p:spPr>
          <a:xfrm>
            <a:off x="491971" y="1459856"/>
            <a:ext cx="5317158"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Git Commands</a:t>
            </a:r>
            <a:endParaRPr b="1" i="0" sz="1800" u="none" cap="none" strike="noStrike">
              <a:solidFill>
                <a:srgbClr val="2C658F"/>
              </a:solidFill>
              <a:latin typeface="Montserrat"/>
              <a:ea typeface="Montserrat"/>
              <a:cs typeface="Montserrat"/>
              <a:sym typeface="Montserrat"/>
            </a:endParaRPr>
          </a:p>
        </p:txBody>
      </p:sp>
      <p:sp>
        <p:nvSpPr>
          <p:cNvPr id="441" name="Google Shape;441;p22"/>
          <p:cNvSpPr txBox="1"/>
          <p:nvPr/>
        </p:nvSpPr>
        <p:spPr>
          <a:xfrm>
            <a:off x="2575971" y="2241600"/>
            <a:ext cx="9030674" cy="175432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updates the remote repository with any commits made locally to a branch.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updates the local line of development with updates from its remote counterpart. </a:t>
            </a:r>
            <a:endParaRPr b="0" i="0" sz="1400" u="none" cap="none" strike="noStrike">
              <a:solidFill>
                <a:srgbClr val="000000"/>
              </a:solidFill>
              <a:latin typeface="Arial"/>
              <a:ea typeface="Arial"/>
              <a:cs typeface="Arial"/>
              <a:sym typeface="Arial"/>
            </a:endParaRPr>
          </a:p>
        </p:txBody>
      </p:sp>
      <p:sp>
        <p:nvSpPr>
          <p:cNvPr id="442" name="Google Shape;442;p22"/>
          <p:cNvSpPr/>
          <p:nvPr/>
        </p:nvSpPr>
        <p:spPr>
          <a:xfrm>
            <a:off x="491971" y="2211403"/>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8</a:t>
            </a:r>
            <a:endParaRPr b="0" i="0" sz="1400" u="none" cap="none" strike="noStrike">
              <a:solidFill>
                <a:srgbClr val="000000"/>
              </a:solidFill>
              <a:latin typeface="Arial"/>
              <a:ea typeface="Arial"/>
              <a:cs typeface="Arial"/>
              <a:sym typeface="Arial"/>
            </a:endParaRPr>
          </a:p>
        </p:txBody>
      </p:sp>
      <p:sp>
        <p:nvSpPr>
          <p:cNvPr id="443" name="Google Shape;443;p22"/>
          <p:cNvSpPr/>
          <p:nvPr/>
        </p:nvSpPr>
        <p:spPr>
          <a:xfrm>
            <a:off x="491971" y="3324647"/>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9</a:t>
            </a:r>
            <a:endParaRPr b="0" i="0" sz="1400" u="none" cap="none" strike="noStrike">
              <a:solidFill>
                <a:srgbClr val="000000"/>
              </a:solidFill>
              <a:latin typeface="Arial"/>
              <a:ea typeface="Arial"/>
              <a:cs typeface="Arial"/>
              <a:sym typeface="Arial"/>
            </a:endParaRPr>
          </a:p>
        </p:txBody>
      </p:sp>
      <p:sp>
        <p:nvSpPr>
          <p:cNvPr id="444" name="Google Shape;444;p22"/>
          <p:cNvSpPr/>
          <p:nvPr/>
        </p:nvSpPr>
        <p:spPr>
          <a:xfrm>
            <a:off x="983226" y="3308242"/>
            <a:ext cx="159274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ourier New"/>
                <a:ea typeface="Courier New"/>
                <a:cs typeface="Courier New"/>
                <a:sym typeface="Courier New"/>
              </a:rPr>
              <a:t>git pull</a:t>
            </a:r>
            <a:endParaRPr b="1" i="0" sz="1600" u="none" cap="none" strike="noStrike">
              <a:solidFill>
                <a:schemeClr val="dk1"/>
              </a:solidFill>
              <a:latin typeface="Courier New"/>
              <a:ea typeface="Courier New"/>
              <a:cs typeface="Courier New"/>
              <a:sym typeface="Courier New"/>
            </a:endParaRPr>
          </a:p>
        </p:txBody>
      </p:sp>
      <p:sp>
        <p:nvSpPr>
          <p:cNvPr id="445" name="Google Shape;445;p22"/>
          <p:cNvSpPr/>
          <p:nvPr/>
        </p:nvSpPr>
        <p:spPr>
          <a:xfrm>
            <a:off x="983225" y="2210390"/>
            <a:ext cx="1592745" cy="409838"/>
          </a:xfrm>
          <a:prstGeom prst="roundRect">
            <a:avLst>
              <a:gd fmla="val 16667" name="adj"/>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Courier New"/>
                <a:ea typeface="Courier New"/>
                <a:cs typeface="Courier New"/>
                <a:sym typeface="Courier New"/>
              </a:rPr>
              <a:t>git push</a:t>
            </a:r>
            <a:endParaRPr b="0" i="0" sz="1400" u="none" cap="none" strike="noStrike">
              <a:solidFill>
                <a:srgbClr val="000000"/>
              </a:solidFill>
              <a:latin typeface="Arial"/>
              <a:ea typeface="Arial"/>
              <a:cs typeface="Arial"/>
              <a:sym typeface="Arial"/>
            </a:endParaRPr>
          </a:p>
        </p:txBody>
      </p:sp>
      <p:grpSp>
        <p:nvGrpSpPr>
          <p:cNvPr id="446" name="Google Shape;446;p22"/>
          <p:cNvGrpSpPr/>
          <p:nvPr/>
        </p:nvGrpSpPr>
        <p:grpSpPr>
          <a:xfrm>
            <a:off x="1751980" y="4060387"/>
            <a:ext cx="187380" cy="278885"/>
            <a:chOff x="5052041" y="3023897"/>
            <a:chExt cx="1009650" cy="1502702"/>
          </a:xfrm>
        </p:grpSpPr>
        <p:sp>
          <p:nvSpPr>
            <p:cNvPr id="447" name="Google Shape;447;p22"/>
            <p:cNvSpPr/>
            <p:nvPr/>
          </p:nvSpPr>
          <p:spPr>
            <a:xfrm>
              <a:off x="5052041" y="3023897"/>
              <a:ext cx="1009650" cy="1295400"/>
            </a:xfrm>
            <a:custGeom>
              <a:rect b="b" l="l" r="r" t="t"/>
              <a:pathLst>
                <a:path extrusionOk="0" h="1295400" w="1009650">
                  <a:moveTo>
                    <a:pt x="684848" y="1231583"/>
                  </a:moveTo>
                  <a:lnTo>
                    <a:pt x="329565" y="1231583"/>
                  </a:lnTo>
                  <a:lnTo>
                    <a:pt x="328613" y="1056323"/>
                  </a:lnTo>
                  <a:cubicBezTo>
                    <a:pt x="328613" y="816293"/>
                    <a:pt x="71438" y="744855"/>
                    <a:pt x="71438" y="504825"/>
                  </a:cubicBezTo>
                  <a:cubicBezTo>
                    <a:pt x="71438" y="264795"/>
                    <a:pt x="265748" y="71438"/>
                    <a:pt x="504825" y="71438"/>
                  </a:cubicBezTo>
                  <a:lnTo>
                    <a:pt x="508635" y="71438"/>
                  </a:lnTo>
                  <a:cubicBezTo>
                    <a:pt x="748665" y="71438"/>
                    <a:pt x="942023" y="265748"/>
                    <a:pt x="942023" y="504825"/>
                  </a:cubicBezTo>
                  <a:cubicBezTo>
                    <a:pt x="942023" y="743903"/>
                    <a:pt x="684848" y="816293"/>
                    <a:pt x="684848" y="1055370"/>
                  </a:cubicBezTo>
                  <a:lnTo>
                    <a:pt x="684848" y="1231583"/>
                  </a:lnTo>
                  <a:close/>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48" name="Google Shape;448;p22"/>
            <p:cNvSpPr/>
            <p:nvPr/>
          </p:nvSpPr>
          <p:spPr>
            <a:xfrm>
              <a:off x="5366365" y="4383724"/>
              <a:ext cx="381000" cy="142875"/>
            </a:xfrm>
            <a:custGeom>
              <a:rect b="b" l="l" r="r" t="t"/>
              <a:pathLst>
                <a:path extrusionOk="0" h="142875" w="381000">
                  <a:moveTo>
                    <a:pt x="71438" y="71437"/>
                  </a:moveTo>
                  <a:lnTo>
                    <a:pt x="313373" y="71437"/>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49" name="Google Shape;449;p22"/>
            <p:cNvSpPr/>
            <p:nvPr/>
          </p:nvSpPr>
          <p:spPr>
            <a:xfrm>
              <a:off x="5310168" y="3958952"/>
              <a:ext cx="495301" cy="142874"/>
            </a:xfrm>
            <a:custGeom>
              <a:rect b="b" l="l" r="r" t="t"/>
              <a:pathLst>
                <a:path extrusionOk="0" h="142875" w="495300">
                  <a:moveTo>
                    <a:pt x="71437" y="71438"/>
                  </a:moveTo>
                  <a:lnTo>
                    <a:pt x="426720" y="71438"/>
                  </a:lnTo>
                </a:path>
              </a:pathLst>
            </a:custGeom>
            <a:noFill/>
            <a:ln cap="flat" cmpd="sng" w="25400">
              <a:solidFill>
                <a:srgbClr val="E8B617"/>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450" name="Google Shape;450;p22"/>
          <p:cNvSpPr/>
          <p:nvPr/>
        </p:nvSpPr>
        <p:spPr>
          <a:xfrm>
            <a:off x="1939360" y="4056123"/>
            <a:ext cx="9494073" cy="58477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Montserrat"/>
                <a:ea typeface="Montserrat"/>
                <a:cs typeface="Montserrat"/>
                <a:sym typeface="Montserrat"/>
              </a:rPr>
              <a:t>Developers use this command if a teammate has made commits to a branch on a remote, and they would like to reflect those changes in their local environment.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3"/>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13" name="Google Shape;113;p3"/>
          <p:cNvPicPr preferRelativeResize="0"/>
          <p:nvPr>
            <p:ph idx="1" type="body"/>
          </p:nvPr>
        </p:nvPicPr>
        <p:blipFill rotWithShape="1">
          <a:blip r:embed="rId4">
            <a:alphaModFix/>
          </a:blip>
          <a:srcRect b="0" l="0" r="0" t="0"/>
          <a:stretch/>
        </p:blipFill>
        <p:spPr>
          <a:xfrm>
            <a:off x="0" y="45501"/>
            <a:ext cx="12192000" cy="6858000"/>
          </a:xfrm>
          <a:prstGeom prst="rect">
            <a:avLst/>
          </a:prstGeom>
          <a:noFill/>
          <a:ln>
            <a:noFill/>
          </a:ln>
        </p:spPr>
      </p:pic>
      <p:sp>
        <p:nvSpPr>
          <p:cNvPr id="114" name="Google Shape;114;p3"/>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What’s a Version Control System?</a:t>
            </a:r>
            <a:endParaRPr b="1" sz="3600">
              <a:solidFill>
                <a:srgbClr val="E7B30D"/>
              </a:solidFill>
              <a:latin typeface="Montserrat"/>
              <a:ea typeface="Montserrat"/>
              <a:cs typeface="Montserrat"/>
              <a:sym typeface="Montserrat"/>
            </a:endParaRPr>
          </a:p>
        </p:txBody>
      </p:sp>
      <p:sp>
        <p:nvSpPr>
          <p:cNvPr id="115" name="Google Shape;115;p3"/>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116" name="Google Shape;116;p3"/>
          <p:cNvSpPr/>
          <p:nvPr/>
        </p:nvSpPr>
        <p:spPr>
          <a:xfrm>
            <a:off x="595709" y="1607330"/>
            <a:ext cx="10515600" cy="461665"/>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chemeClr val="dk1"/>
              </a:buClr>
              <a:buSzPts val="2400"/>
              <a:buFont typeface="Arial"/>
              <a:buChar char="•"/>
            </a:pPr>
            <a:r>
              <a:rPr b="1" i="0" lang="en-US" sz="2400" u="none" cap="none" strike="noStrike">
                <a:solidFill>
                  <a:schemeClr val="dk1"/>
                </a:solidFill>
                <a:latin typeface="Montserrat"/>
                <a:ea typeface="Montserrat"/>
                <a:cs typeface="Montserrat"/>
                <a:sym typeface="Montserrat"/>
              </a:rPr>
              <a:t>Developers can review project history to find out:</a:t>
            </a:r>
            <a:endParaRPr b="0" i="0" sz="1400" u="none" cap="none" strike="noStrike">
              <a:solidFill>
                <a:srgbClr val="000000"/>
              </a:solidFill>
              <a:latin typeface="Arial"/>
              <a:ea typeface="Arial"/>
              <a:cs typeface="Arial"/>
              <a:sym typeface="Arial"/>
            </a:endParaRPr>
          </a:p>
        </p:txBody>
      </p:sp>
      <p:grpSp>
        <p:nvGrpSpPr>
          <p:cNvPr id="117" name="Google Shape;117;p3"/>
          <p:cNvGrpSpPr/>
          <p:nvPr/>
        </p:nvGrpSpPr>
        <p:grpSpPr>
          <a:xfrm>
            <a:off x="-3649463" y="1484954"/>
            <a:ext cx="14951421" cy="4755110"/>
            <a:chOff x="-4354860" y="-570875"/>
            <a:chExt cx="14951421" cy="5188336"/>
          </a:xfrm>
        </p:grpSpPr>
        <p:sp>
          <p:nvSpPr>
            <p:cNvPr id="118" name="Google Shape;118;p3"/>
            <p:cNvSpPr/>
            <p:nvPr/>
          </p:nvSpPr>
          <p:spPr>
            <a:xfrm>
              <a:off x="-4354860" y="-570875"/>
              <a:ext cx="5188336" cy="5188336"/>
            </a:xfrm>
            <a:prstGeom prst="blockArc">
              <a:avLst>
                <a:gd fmla="val 18900000" name="adj1"/>
                <a:gd fmla="val 2700000" name="adj2"/>
                <a:gd fmla="val 416" name="adj3"/>
              </a:avLst>
            </a:prstGeom>
            <a:solidFill>
              <a:srgbClr val="E8B617"/>
            </a:solidFill>
            <a:ln cap="flat" cmpd="sng" w="19050">
              <a:solidFill>
                <a:srgbClr val="E7B51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
            <p:cNvSpPr/>
            <p:nvPr/>
          </p:nvSpPr>
          <p:spPr>
            <a:xfrm>
              <a:off x="436632" y="296167"/>
              <a:ext cx="10159929" cy="592643"/>
            </a:xfrm>
            <a:prstGeom prst="rect">
              <a:avLst/>
            </a:prstGeom>
            <a:solidFill>
              <a:schemeClr val="accent4">
                <a:alpha val="89411"/>
              </a:schemeClr>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
            <p:cNvSpPr txBox="1"/>
            <p:nvPr/>
          </p:nvSpPr>
          <p:spPr>
            <a:xfrm>
              <a:off x="436632" y="296167"/>
              <a:ext cx="10159929" cy="592643"/>
            </a:xfrm>
            <a:prstGeom prst="rect">
              <a:avLst/>
            </a:prstGeom>
            <a:noFill/>
            <a:ln>
              <a:noFill/>
            </a:ln>
          </p:spPr>
          <p:txBody>
            <a:bodyPr anchorCtr="0" anchor="ctr" bIns="71100" lIns="470400" spcFirstLastPara="1" rIns="71100" wrap="square" tIns="71100">
              <a:noAutofit/>
            </a:bodyPr>
            <a:lstStyle/>
            <a:p>
              <a:pPr indent="0" lvl="0" marL="0" marR="0" rtl="0" algn="l">
                <a:lnSpc>
                  <a:spcPct val="90000"/>
                </a:lnSpc>
                <a:spcBef>
                  <a:spcPts val="0"/>
                </a:spcBef>
                <a:spcAft>
                  <a:spcPts val="0"/>
                </a:spcAft>
                <a:buClr>
                  <a:schemeClr val="dk1"/>
                </a:buClr>
                <a:buSzPts val="2800"/>
                <a:buFont typeface="Arial"/>
                <a:buNone/>
              </a:pPr>
              <a:r>
                <a:rPr b="0" i="0" lang="en-US" sz="2800" u="none" cap="none" strike="noStrike">
                  <a:solidFill>
                    <a:schemeClr val="dk1"/>
                  </a:solidFill>
                  <a:latin typeface="Montserrat"/>
                  <a:ea typeface="Montserrat"/>
                  <a:cs typeface="Montserrat"/>
                  <a:sym typeface="Montserrat"/>
                </a:rPr>
                <a:t>Which changes were made?</a:t>
              </a:r>
              <a:endParaRPr b="0" i="0" sz="2800" u="none" cap="none" strike="noStrike">
                <a:solidFill>
                  <a:schemeClr val="dk1"/>
                </a:solidFill>
                <a:latin typeface="Montserrat"/>
                <a:ea typeface="Montserrat"/>
                <a:cs typeface="Montserrat"/>
                <a:sym typeface="Montserrat"/>
              </a:endParaRPr>
            </a:p>
          </p:txBody>
        </p:sp>
        <p:sp>
          <p:nvSpPr>
            <p:cNvPr id="121" name="Google Shape;121;p3"/>
            <p:cNvSpPr/>
            <p:nvPr/>
          </p:nvSpPr>
          <p:spPr>
            <a:xfrm>
              <a:off x="66230" y="222087"/>
              <a:ext cx="740803" cy="740803"/>
            </a:xfrm>
            <a:prstGeom prst="ellipse">
              <a:avLst/>
            </a:prstGeom>
            <a:solidFill>
              <a:schemeClr val="lt1"/>
            </a:solidFill>
            <a:ln cap="flat" cmpd="sng" w="12700">
              <a:solidFill>
                <a:schemeClr val="accent4">
                  <a:alpha val="89411"/>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
            <p:cNvSpPr/>
            <p:nvPr/>
          </p:nvSpPr>
          <p:spPr>
            <a:xfrm>
              <a:off x="776408" y="1185286"/>
              <a:ext cx="9820153" cy="592643"/>
            </a:xfrm>
            <a:prstGeom prst="rect">
              <a:avLst/>
            </a:prstGeom>
            <a:solidFill>
              <a:schemeClr val="accent4">
                <a:alpha val="76470"/>
              </a:schemeClr>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
            <p:cNvSpPr txBox="1"/>
            <p:nvPr/>
          </p:nvSpPr>
          <p:spPr>
            <a:xfrm>
              <a:off x="776408" y="1185286"/>
              <a:ext cx="9820153" cy="592643"/>
            </a:xfrm>
            <a:prstGeom prst="rect">
              <a:avLst/>
            </a:prstGeom>
            <a:noFill/>
            <a:ln>
              <a:noFill/>
            </a:ln>
          </p:spPr>
          <p:txBody>
            <a:bodyPr anchorCtr="0" anchor="ctr" bIns="71100" lIns="470400" spcFirstLastPara="1" rIns="71100" wrap="square" tIns="71100">
              <a:noAutofit/>
            </a:bodyPr>
            <a:lstStyle/>
            <a:p>
              <a:pPr indent="0" lvl="0" marL="0" marR="0" rtl="0" algn="l">
                <a:lnSpc>
                  <a:spcPct val="90000"/>
                </a:lnSpc>
                <a:spcBef>
                  <a:spcPts val="0"/>
                </a:spcBef>
                <a:spcAft>
                  <a:spcPts val="0"/>
                </a:spcAft>
                <a:buClr>
                  <a:schemeClr val="dk1"/>
                </a:buClr>
                <a:buSzPts val="2800"/>
                <a:buFont typeface="Montserrat"/>
                <a:buNone/>
              </a:pPr>
              <a:r>
                <a:rPr b="0" i="0" lang="en-US" sz="2800" u="none" cap="none" strike="noStrike">
                  <a:solidFill>
                    <a:schemeClr val="dk1"/>
                  </a:solidFill>
                  <a:latin typeface="Montserrat"/>
                  <a:ea typeface="Montserrat"/>
                  <a:cs typeface="Montserrat"/>
                  <a:sym typeface="Montserrat"/>
                </a:rPr>
                <a:t>Who made the changes?</a:t>
              </a:r>
              <a:endParaRPr b="0" i="0" sz="1400" u="none" cap="none" strike="noStrike">
                <a:solidFill>
                  <a:srgbClr val="000000"/>
                </a:solidFill>
                <a:latin typeface="Arial"/>
                <a:ea typeface="Arial"/>
                <a:cs typeface="Arial"/>
                <a:sym typeface="Arial"/>
              </a:endParaRPr>
            </a:p>
          </p:txBody>
        </p:sp>
        <p:sp>
          <p:nvSpPr>
            <p:cNvPr id="124" name="Google Shape;124;p3"/>
            <p:cNvSpPr/>
            <p:nvPr/>
          </p:nvSpPr>
          <p:spPr>
            <a:xfrm>
              <a:off x="406006" y="1111205"/>
              <a:ext cx="740803" cy="740803"/>
            </a:xfrm>
            <a:prstGeom prst="ellipse">
              <a:avLst/>
            </a:prstGeom>
            <a:solidFill>
              <a:schemeClr val="lt1"/>
            </a:solidFill>
            <a:ln cap="flat" cmpd="sng" w="12700">
              <a:solidFill>
                <a:schemeClr val="accent4">
                  <a:alpha val="7647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3"/>
            <p:cNvSpPr/>
            <p:nvPr/>
          </p:nvSpPr>
          <p:spPr>
            <a:xfrm>
              <a:off x="776408" y="2074404"/>
              <a:ext cx="9820153" cy="592643"/>
            </a:xfrm>
            <a:prstGeom prst="rect">
              <a:avLst/>
            </a:prstGeom>
            <a:solidFill>
              <a:schemeClr val="accent4">
                <a:alpha val="62745"/>
              </a:schemeClr>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
            <p:cNvSpPr txBox="1"/>
            <p:nvPr/>
          </p:nvSpPr>
          <p:spPr>
            <a:xfrm>
              <a:off x="776408" y="2074404"/>
              <a:ext cx="9820153" cy="592643"/>
            </a:xfrm>
            <a:prstGeom prst="rect">
              <a:avLst/>
            </a:prstGeom>
            <a:noFill/>
            <a:ln>
              <a:noFill/>
            </a:ln>
          </p:spPr>
          <p:txBody>
            <a:bodyPr anchorCtr="0" anchor="ctr" bIns="71100" lIns="470400" spcFirstLastPara="1" rIns="71100" wrap="square" tIns="71100">
              <a:noAutofit/>
            </a:bodyPr>
            <a:lstStyle/>
            <a:p>
              <a:pPr indent="0" lvl="0" marL="0" marR="0" rtl="0" algn="l">
                <a:lnSpc>
                  <a:spcPct val="90000"/>
                </a:lnSpc>
                <a:spcBef>
                  <a:spcPts val="0"/>
                </a:spcBef>
                <a:spcAft>
                  <a:spcPts val="0"/>
                </a:spcAft>
                <a:buClr>
                  <a:schemeClr val="dk1"/>
                </a:buClr>
                <a:buSzPts val="2800"/>
                <a:buFont typeface="Montserrat"/>
                <a:buNone/>
              </a:pPr>
              <a:r>
                <a:rPr b="0" i="0" lang="en-US" sz="2800" u="none" cap="none" strike="noStrike">
                  <a:solidFill>
                    <a:schemeClr val="dk1"/>
                  </a:solidFill>
                  <a:latin typeface="Montserrat"/>
                  <a:ea typeface="Montserrat"/>
                  <a:cs typeface="Montserrat"/>
                  <a:sym typeface="Montserrat"/>
                </a:rPr>
                <a:t>When were the changes made?</a:t>
              </a:r>
              <a:endParaRPr b="0" i="0" sz="1400" u="none" cap="none" strike="noStrike">
                <a:solidFill>
                  <a:srgbClr val="000000"/>
                </a:solidFill>
                <a:latin typeface="Arial"/>
                <a:ea typeface="Arial"/>
                <a:cs typeface="Arial"/>
                <a:sym typeface="Arial"/>
              </a:endParaRPr>
            </a:p>
          </p:txBody>
        </p:sp>
        <p:sp>
          <p:nvSpPr>
            <p:cNvPr id="127" name="Google Shape;127;p3"/>
            <p:cNvSpPr/>
            <p:nvPr/>
          </p:nvSpPr>
          <p:spPr>
            <a:xfrm>
              <a:off x="406006" y="2000324"/>
              <a:ext cx="740803" cy="740803"/>
            </a:xfrm>
            <a:prstGeom prst="ellipse">
              <a:avLst/>
            </a:prstGeom>
            <a:solidFill>
              <a:schemeClr val="lt1"/>
            </a:solidFill>
            <a:ln cap="flat" cmpd="sng" w="12700">
              <a:solidFill>
                <a:schemeClr val="accent4">
                  <a:alpha val="62745"/>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
            <p:cNvSpPr/>
            <p:nvPr/>
          </p:nvSpPr>
          <p:spPr>
            <a:xfrm>
              <a:off x="436632" y="2963523"/>
              <a:ext cx="10159929" cy="592643"/>
            </a:xfrm>
            <a:prstGeom prst="rect">
              <a:avLst/>
            </a:prstGeom>
            <a:solidFill>
              <a:schemeClr val="accent4">
                <a:alpha val="49411"/>
              </a:schemeClr>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
            <p:cNvSpPr txBox="1"/>
            <p:nvPr/>
          </p:nvSpPr>
          <p:spPr>
            <a:xfrm>
              <a:off x="436632" y="2963523"/>
              <a:ext cx="10159929" cy="592643"/>
            </a:xfrm>
            <a:prstGeom prst="rect">
              <a:avLst/>
            </a:prstGeom>
            <a:noFill/>
            <a:ln>
              <a:noFill/>
            </a:ln>
          </p:spPr>
          <p:txBody>
            <a:bodyPr anchorCtr="0" anchor="ctr" bIns="71100" lIns="470400" spcFirstLastPara="1" rIns="71100" wrap="square" tIns="71100">
              <a:noAutofit/>
            </a:bodyPr>
            <a:lstStyle/>
            <a:p>
              <a:pPr indent="0" lvl="0" marL="0" marR="0" rtl="0" algn="l">
                <a:lnSpc>
                  <a:spcPct val="90000"/>
                </a:lnSpc>
                <a:spcBef>
                  <a:spcPts val="0"/>
                </a:spcBef>
                <a:spcAft>
                  <a:spcPts val="0"/>
                </a:spcAft>
                <a:buClr>
                  <a:schemeClr val="dk1"/>
                </a:buClr>
                <a:buSzPts val="2800"/>
                <a:buFont typeface="Montserrat"/>
                <a:buNone/>
              </a:pPr>
              <a:r>
                <a:rPr b="0" i="0" lang="en-US" sz="2800" u="none" cap="none" strike="noStrike">
                  <a:solidFill>
                    <a:schemeClr val="dk1"/>
                  </a:solidFill>
                  <a:latin typeface="Montserrat"/>
                  <a:ea typeface="Montserrat"/>
                  <a:cs typeface="Montserrat"/>
                  <a:sym typeface="Montserrat"/>
                </a:rPr>
                <a:t>Why were changes needed?</a:t>
              </a:r>
              <a:endParaRPr b="0" i="0" sz="1400" u="none" cap="none" strike="noStrike">
                <a:solidFill>
                  <a:srgbClr val="000000"/>
                </a:solidFill>
                <a:latin typeface="Arial"/>
                <a:ea typeface="Arial"/>
                <a:cs typeface="Arial"/>
                <a:sym typeface="Arial"/>
              </a:endParaRPr>
            </a:p>
          </p:txBody>
        </p:sp>
        <p:sp>
          <p:nvSpPr>
            <p:cNvPr id="130" name="Google Shape;130;p3"/>
            <p:cNvSpPr/>
            <p:nvPr/>
          </p:nvSpPr>
          <p:spPr>
            <a:xfrm>
              <a:off x="66230" y="2889443"/>
              <a:ext cx="740803" cy="740803"/>
            </a:xfrm>
            <a:prstGeom prst="ellipse">
              <a:avLst/>
            </a:prstGeom>
            <a:solidFill>
              <a:schemeClr val="lt1"/>
            </a:solidFill>
            <a:ln cap="flat" cmpd="sng" w="12700">
              <a:solidFill>
                <a:schemeClr val="accent4">
                  <a:alpha val="49411"/>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4"/>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36" name="Google Shape;136;p4"/>
          <p:cNvPicPr preferRelativeResize="0"/>
          <p:nvPr>
            <p:ph idx="1" type="body"/>
          </p:nvPr>
        </p:nvPicPr>
        <p:blipFill rotWithShape="1">
          <a:blip r:embed="rId4">
            <a:alphaModFix/>
          </a:blip>
          <a:srcRect b="0" l="0" r="0" t="0"/>
          <a:stretch/>
        </p:blipFill>
        <p:spPr>
          <a:xfrm>
            <a:off x="0" y="0"/>
            <a:ext cx="12192000" cy="6858000"/>
          </a:xfrm>
          <a:prstGeom prst="rect">
            <a:avLst/>
          </a:prstGeom>
          <a:noFill/>
          <a:ln>
            <a:noFill/>
          </a:ln>
        </p:spPr>
      </p:pic>
      <p:sp>
        <p:nvSpPr>
          <p:cNvPr id="137" name="Google Shape;137;p4"/>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Version Control Systems</a:t>
            </a:r>
            <a:endParaRPr/>
          </a:p>
        </p:txBody>
      </p:sp>
      <p:sp>
        <p:nvSpPr>
          <p:cNvPr id="138" name="Google Shape;138;p4"/>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pic>
        <p:nvPicPr>
          <p:cNvPr descr="A picture containing clock, meter&#10;&#10;Description automatically generated" id="139" name="Google Shape;139;p4"/>
          <p:cNvPicPr preferRelativeResize="0"/>
          <p:nvPr/>
        </p:nvPicPr>
        <p:blipFill rotWithShape="1">
          <a:blip r:embed="rId5">
            <a:alphaModFix/>
          </a:blip>
          <a:srcRect b="0" l="0" r="0" t="0"/>
          <a:stretch/>
        </p:blipFill>
        <p:spPr>
          <a:xfrm>
            <a:off x="1732159" y="1332689"/>
            <a:ext cx="8727682" cy="436384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5"/>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45" name="Google Shape;145;p5"/>
          <p:cNvPicPr preferRelativeResize="0"/>
          <p:nvPr>
            <p:ph idx="1" type="body"/>
          </p:nvPr>
        </p:nvPicPr>
        <p:blipFill rotWithShape="1">
          <a:blip r:embed="rId4">
            <a:alphaModFix/>
          </a:blip>
          <a:srcRect b="0" l="0" r="0" t="0"/>
          <a:stretch/>
        </p:blipFill>
        <p:spPr>
          <a:xfrm>
            <a:off x="0" y="0"/>
            <a:ext cx="12192000" cy="6858000"/>
          </a:xfrm>
          <a:prstGeom prst="rect">
            <a:avLst/>
          </a:prstGeom>
          <a:noFill/>
          <a:ln>
            <a:noFill/>
          </a:ln>
        </p:spPr>
      </p:pic>
      <p:sp>
        <p:nvSpPr>
          <p:cNvPr id="146" name="Google Shape;146;p5"/>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Version Control Systems</a:t>
            </a:r>
            <a:endParaRPr/>
          </a:p>
        </p:txBody>
      </p:sp>
      <p:sp>
        <p:nvSpPr>
          <p:cNvPr id="147" name="Google Shape;147;p5"/>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pic>
        <p:nvPicPr>
          <p:cNvPr descr="A close up of a sign&#10;&#10;Description automatically generated" id="148" name="Google Shape;148;p5"/>
          <p:cNvPicPr preferRelativeResize="0"/>
          <p:nvPr/>
        </p:nvPicPr>
        <p:blipFill rotWithShape="1">
          <a:blip r:embed="rId5">
            <a:alphaModFix/>
          </a:blip>
          <a:srcRect b="18474" l="0" r="0" t="0"/>
          <a:stretch/>
        </p:blipFill>
        <p:spPr>
          <a:xfrm>
            <a:off x="1178045" y="1608622"/>
            <a:ext cx="9835910" cy="38534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6"/>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54" name="Google Shape;154;p6"/>
          <p:cNvPicPr preferRelativeResize="0"/>
          <p:nvPr>
            <p:ph idx="1" type="body"/>
          </p:nvPr>
        </p:nvPicPr>
        <p:blipFill rotWithShape="1">
          <a:blip r:embed="rId4">
            <a:alphaModFix/>
          </a:blip>
          <a:srcRect b="0" l="0" r="0" t="0"/>
          <a:stretch/>
        </p:blipFill>
        <p:spPr>
          <a:xfrm>
            <a:off x="0" y="38898"/>
            <a:ext cx="12192000" cy="6858000"/>
          </a:xfrm>
          <a:prstGeom prst="rect">
            <a:avLst/>
          </a:prstGeom>
          <a:noFill/>
          <a:ln>
            <a:noFill/>
          </a:ln>
        </p:spPr>
      </p:pic>
      <p:sp>
        <p:nvSpPr>
          <p:cNvPr id="155" name="Google Shape;155;p6"/>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Distributed Version Control Systems</a:t>
            </a:r>
            <a:endParaRPr/>
          </a:p>
        </p:txBody>
      </p:sp>
      <p:sp>
        <p:nvSpPr>
          <p:cNvPr id="156" name="Google Shape;156;p6"/>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pic>
        <p:nvPicPr>
          <p:cNvPr descr="A close up of a sign&#10;&#10;Description automatically generated" id="157" name="Google Shape;157;p6"/>
          <p:cNvPicPr preferRelativeResize="0"/>
          <p:nvPr/>
        </p:nvPicPr>
        <p:blipFill rotWithShape="1">
          <a:blip r:embed="rId5">
            <a:alphaModFix/>
          </a:blip>
          <a:srcRect b="0" l="0" r="0" t="7213"/>
          <a:stretch/>
        </p:blipFill>
        <p:spPr>
          <a:xfrm>
            <a:off x="0" y="1495097"/>
            <a:ext cx="6846529" cy="4201433"/>
          </a:xfrm>
          <a:prstGeom prst="rect">
            <a:avLst/>
          </a:prstGeom>
          <a:noFill/>
          <a:ln>
            <a:noFill/>
          </a:ln>
        </p:spPr>
      </p:pic>
      <p:pic>
        <p:nvPicPr>
          <p:cNvPr descr="A close up of a sign&#10;&#10;Description automatically generated" id="158" name="Google Shape;158;p6"/>
          <p:cNvPicPr preferRelativeResize="0"/>
          <p:nvPr/>
        </p:nvPicPr>
        <p:blipFill rotWithShape="1">
          <a:blip r:embed="rId6">
            <a:alphaModFix/>
          </a:blip>
          <a:srcRect b="0" l="0" r="0" t="0"/>
          <a:stretch/>
        </p:blipFill>
        <p:spPr>
          <a:xfrm>
            <a:off x="7275418" y="2743495"/>
            <a:ext cx="4078382" cy="170463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7"/>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64" name="Google Shape;164;p7"/>
          <p:cNvPicPr preferRelativeResize="0"/>
          <p:nvPr>
            <p:ph idx="1" type="body"/>
          </p:nvPr>
        </p:nvPicPr>
        <p:blipFill rotWithShape="1">
          <a:blip r:embed="rId4">
            <a:alphaModFix/>
          </a:blip>
          <a:srcRect b="0" l="0" r="0" t="0"/>
          <a:stretch/>
        </p:blipFill>
        <p:spPr>
          <a:xfrm>
            <a:off x="0" y="0"/>
            <a:ext cx="12192000" cy="6858000"/>
          </a:xfrm>
          <a:prstGeom prst="rect">
            <a:avLst/>
          </a:prstGeom>
          <a:noFill/>
          <a:ln>
            <a:noFill/>
          </a:ln>
        </p:spPr>
      </p:pic>
      <p:sp>
        <p:nvSpPr>
          <p:cNvPr id="165" name="Google Shape;165;p7"/>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Why GIT?</a:t>
            </a:r>
            <a:endParaRPr/>
          </a:p>
        </p:txBody>
      </p:sp>
      <p:sp>
        <p:nvSpPr>
          <p:cNvPr id="166" name="Google Shape;166;p7"/>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pic>
        <p:nvPicPr>
          <p:cNvPr descr="A close up of a sign&#10;&#10;Description automatically generated" id="167" name="Google Shape;167;p7"/>
          <p:cNvPicPr preferRelativeResize="0"/>
          <p:nvPr/>
        </p:nvPicPr>
        <p:blipFill rotWithShape="1">
          <a:blip r:embed="rId5">
            <a:alphaModFix/>
          </a:blip>
          <a:srcRect b="0" l="0" r="0" t="0"/>
          <a:stretch/>
        </p:blipFill>
        <p:spPr>
          <a:xfrm>
            <a:off x="9797143" y="619095"/>
            <a:ext cx="1556657" cy="650634"/>
          </a:xfrm>
          <a:prstGeom prst="rect">
            <a:avLst/>
          </a:prstGeom>
          <a:noFill/>
          <a:ln>
            <a:noFill/>
          </a:ln>
        </p:spPr>
      </p:pic>
      <p:sp>
        <p:nvSpPr>
          <p:cNvPr id="168" name="Google Shape;168;p7"/>
          <p:cNvSpPr/>
          <p:nvPr/>
        </p:nvSpPr>
        <p:spPr>
          <a:xfrm>
            <a:off x="480583" y="1760706"/>
            <a:ext cx="3747691" cy="1015663"/>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Montserrat"/>
                <a:ea typeface="Montserrat"/>
                <a:cs typeface="Montserrat"/>
                <a:sym typeface="Montserrat"/>
              </a:rPr>
              <a:t>According to the latest Stack Overflow developer survey:</a:t>
            </a:r>
            <a:endParaRPr b="1" i="0" sz="2000" u="none" cap="none" strike="noStrike">
              <a:solidFill>
                <a:schemeClr val="dk1"/>
              </a:solidFill>
              <a:latin typeface="Montserrat"/>
              <a:ea typeface="Montserrat"/>
              <a:cs typeface="Montserrat"/>
              <a:sym typeface="Montserrat"/>
            </a:endParaRPr>
          </a:p>
        </p:txBody>
      </p:sp>
      <p:pic>
        <p:nvPicPr>
          <p:cNvPr id="169" name="Google Shape;169;p7"/>
          <p:cNvPicPr preferRelativeResize="0"/>
          <p:nvPr/>
        </p:nvPicPr>
        <p:blipFill rotWithShape="1">
          <a:blip r:embed="rId6">
            <a:alphaModFix/>
          </a:blip>
          <a:srcRect b="0" l="0" r="0" t="0"/>
          <a:stretch/>
        </p:blipFill>
        <p:spPr>
          <a:xfrm>
            <a:off x="323850" y="2730632"/>
            <a:ext cx="4061159" cy="3116309"/>
          </a:xfrm>
          <a:prstGeom prst="rect">
            <a:avLst/>
          </a:prstGeom>
          <a:noFill/>
          <a:ln>
            <a:noFill/>
          </a:ln>
        </p:spPr>
      </p:pic>
      <p:pic>
        <p:nvPicPr>
          <p:cNvPr descr="A screenshot of a computer&#10;&#10;Description automatically generated" id="170" name="Google Shape;170;p7"/>
          <p:cNvPicPr preferRelativeResize="0"/>
          <p:nvPr/>
        </p:nvPicPr>
        <p:blipFill rotWithShape="1">
          <a:blip r:embed="rId7">
            <a:alphaModFix/>
          </a:blip>
          <a:srcRect b="0" l="0" r="0" t="0"/>
          <a:stretch/>
        </p:blipFill>
        <p:spPr>
          <a:xfrm>
            <a:off x="4860402" y="2037218"/>
            <a:ext cx="7255826" cy="34210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8"/>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76" name="Google Shape;176;p8"/>
          <p:cNvPicPr preferRelativeResize="0"/>
          <p:nvPr>
            <p:ph idx="1" type="body"/>
          </p:nvPr>
        </p:nvPicPr>
        <p:blipFill rotWithShape="1">
          <a:blip r:embed="rId4">
            <a:alphaModFix/>
          </a:blip>
          <a:srcRect b="0" l="0" r="0" t="0"/>
          <a:stretch/>
        </p:blipFill>
        <p:spPr>
          <a:xfrm>
            <a:off x="0" y="-19500"/>
            <a:ext cx="12192000" cy="6897000"/>
          </a:xfrm>
          <a:prstGeom prst="rect">
            <a:avLst/>
          </a:prstGeom>
          <a:noFill/>
          <a:ln>
            <a:noFill/>
          </a:ln>
        </p:spPr>
      </p:pic>
      <p:sp>
        <p:nvSpPr>
          <p:cNvPr id="177" name="Google Shape;177;p8"/>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GitHub fits in</a:t>
            </a:r>
            <a:endParaRPr/>
          </a:p>
        </p:txBody>
      </p:sp>
      <p:sp>
        <p:nvSpPr>
          <p:cNvPr id="178" name="Google Shape;178;p8"/>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pic>
        <p:nvPicPr>
          <p:cNvPr descr="A picture containing plate&#10;&#10;Description automatically generated" id="179" name="Google Shape;179;p8"/>
          <p:cNvPicPr preferRelativeResize="0"/>
          <p:nvPr/>
        </p:nvPicPr>
        <p:blipFill rotWithShape="1">
          <a:blip r:embed="rId5">
            <a:alphaModFix/>
          </a:blip>
          <a:srcRect b="31536" l="14518" r="19037" t="0"/>
          <a:stretch/>
        </p:blipFill>
        <p:spPr>
          <a:xfrm>
            <a:off x="1525919" y="2055815"/>
            <a:ext cx="3431090" cy="3192917"/>
          </a:xfrm>
          <a:prstGeom prst="rect">
            <a:avLst/>
          </a:prstGeom>
          <a:noFill/>
          <a:ln>
            <a:noFill/>
          </a:ln>
        </p:spPr>
      </p:pic>
      <p:pic>
        <p:nvPicPr>
          <p:cNvPr descr="A picture containing plate&#10;&#10;Description automatically generated" id="180" name="Google Shape;180;p8"/>
          <p:cNvPicPr preferRelativeResize="0"/>
          <p:nvPr/>
        </p:nvPicPr>
        <p:blipFill rotWithShape="1">
          <a:blip r:embed="rId6">
            <a:alphaModFix/>
          </a:blip>
          <a:srcRect b="-519" l="-257" r="-522" t="68977"/>
          <a:stretch/>
        </p:blipFill>
        <p:spPr>
          <a:xfrm>
            <a:off x="5107490" y="2820305"/>
            <a:ext cx="5414213" cy="1530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9"/>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86" name="Google Shape;186;p9"/>
          <p:cNvPicPr preferRelativeResize="0"/>
          <p:nvPr>
            <p:ph idx="1" type="body"/>
          </p:nvPr>
        </p:nvPicPr>
        <p:blipFill rotWithShape="1">
          <a:blip r:embed="rId4">
            <a:alphaModFix/>
          </a:blip>
          <a:srcRect b="0" l="0" r="0" t="0"/>
          <a:stretch/>
        </p:blipFill>
        <p:spPr>
          <a:xfrm>
            <a:off x="0" y="0"/>
            <a:ext cx="12192000" cy="6858000"/>
          </a:xfrm>
          <a:prstGeom prst="rect">
            <a:avLst/>
          </a:prstGeom>
          <a:noFill/>
          <a:ln>
            <a:noFill/>
          </a:ln>
        </p:spPr>
      </p:pic>
      <p:sp>
        <p:nvSpPr>
          <p:cNvPr id="187" name="Google Shape;187;p9"/>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E7B30D"/>
              </a:buClr>
              <a:buSzPts val="3600"/>
              <a:buFont typeface="Montserrat"/>
              <a:buNone/>
            </a:pPr>
            <a:r>
              <a:rPr b="1" lang="en-US" sz="3600">
                <a:solidFill>
                  <a:srgbClr val="E7B30D"/>
                </a:solidFill>
                <a:latin typeface="Montserrat"/>
                <a:ea typeface="Montserrat"/>
                <a:cs typeface="Montserrat"/>
                <a:sym typeface="Montserrat"/>
              </a:rPr>
              <a:t>How to use GitHub?</a:t>
            </a:r>
            <a:endParaRPr/>
          </a:p>
        </p:txBody>
      </p:sp>
      <p:sp>
        <p:nvSpPr>
          <p:cNvPr id="188" name="Google Shape;188;p9"/>
          <p:cNvSpPr txBox="1"/>
          <p:nvPr/>
        </p:nvSpPr>
        <p:spPr>
          <a:xfrm>
            <a:off x="838200" y="1161470"/>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Calibri"/>
              <a:buNone/>
            </a:pPr>
            <a:r>
              <a:t/>
            </a:r>
            <a:endParaRPr b="1" i="0" sz="2800" u="none" cap="none" strike="noStrike">
              <a:solidFill>
                <a:srgbClr val="316992"/>
              </a:solidFill>
              <a:latin typeface="Montserrat"/>
              <a:ea typeface="Montserrat"/>
              <a:cs typeface="Montserrat"/>
              <a:sym typeface="Montserrat"/>
            </a:endParaRPr>
          </a:p>
        </p:txBody>
      </p:sp>
      <p:sp>
        <p:nvSpPr>
          <p:cNvPr id="189" name="Google Shape;189;p9"/>
          <p:cNvSpPr txBox="1"/>
          <p:nvPr/>
        </p:nvSpPr>
        <p:spPr>
          <a:xfrm>
            <a:off x="491971" y="1459856"/>
            <a:ext cx="4705167"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C658F"/>
                </a:solidFill>
                <a:latin typeface="Montserrat"/>
                <a:ea typeface="Montserrat"/>
                <a:cs typeface="Montserrat"/>
                <a:sym typeface="Montserrat"/>
              </a:rPr>
              <a:t>Create a GitHub Account</a:t>
            </a:r>
            <a:endParaRPr b="1" i="0" sz="1800" u="none" cap="none" strike="noStrike">
              <a:solidFill>
                <a:srgbClr val="2C658F"/>
              </a:solidFill>
              <a:latin typeface="Montserrat"/>
              <a:ea typeface="Montserrat"/>
              <a:cs typeface="Montserrat"/>
              <a:sym typeface="Montserrat"/>
            </a:endParaRPr>
          </a:p>
        </p:txBody>
      </p:sp>
      <p:sp>
        <p:nvSpPr>
          <p:cNvPr id="190" name="Google Shape;190;p9"/>
          <p:cNvSpPr/>
          <p:nvPr/>
        </p:nvSpPr>
        <p:spPr>
          <a:xfrm>
            <a:off x="531181" y="215503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191" name="Google Shape;191;p9"/>
          <p:cNvSpPr/>
          <p:nvPr/>
        </p:nvSpPr>
        <p:spPr>
          <a:xfrm>
            <a:off x="531181" y="2970807"/>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192" name="Google Shape;192;p9"/>
          <p:cNvSpPr/>
          <p:nvPr/>
        </p:nvSpPr>
        <p:spPr>
          <a:xfrm>
            <a:off x="531181" y="378658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193" name="Google Shape;193;p9"/>
          <p:cNvSpPr txBox="1"/>
          <p:nvPr/>
        </p:nvSpPr>
        <p:spPr>
          <a:xfrm>
            <a:off x="1020917" y="2175285"/>
            <a:ext cx="3364651" cy="369331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Go to </a:t>
            </a:r>
            <a:r>
              <a:rPr b="0" i="0" lang="en-US" sz="1800" u="sng" cap="none" strike="noStrike">
                <a:solidFill>
                  <a:schemeClr val="dk1"/>
                </a:solidFill>
                <a:latin typeface="Montserrat"/>
                <a:ea typeface="Montserrat"/>
                <a:cs typeface="Montserrat"/>
                <a:sym typeface="Montserrat"/>
                <a:hlinkClick r:id="rId5">
                  <a:extLst>
                    <a:ext uri="{A12FA001-AC4F-418D-AE19-62706E023703}">
                      <ahyp:hlinkClr val="tx"/>
                    </a:ext>
                  </a:extLst>
                </a:hlinkClick>
              </a:rPr>
              <a:t>https://github.com/</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Fill your information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Sign up for GitHub</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Setup your preferences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Montserrat"/>
                <a:ea typeface="Montserrat"/>
                <a:cs typeface="Montserrat"/>
                <a:sym typeface="Montserrat"/>
              </a:rPr>
              <a:t>Verify your E-mail</a:t>
            </a:r>
            <a:endParaRPr b="0" i="0" sz="1400" u="none" cap="none" strike="noStrike">
              <a:solidFill>
                <a:srgbClr val="000000"/>
              </a:solidFill>
              <a:latin typeface="Arial"/>
              <a:ea typeface="Arial"/>
              <a:cs typeface="Arial"/>
              <a:sym typeface="Arial"/>
            </a:endParaRPr>
          </a:p>
        </p:txBody>
      </p:sp>
      <p:pic>
        <p:nvPicPr>
          <p:cNvPr id="194" name="Google Shape;194;p9"/>
          <p:cNvPicPr preferRelativeResize="0"/>
          <p:nvPr/>
        </p:nvPicPr>
        <p:blipFill rotWithShape="1">
          <a:blip r:embed="rId6">
            <a:alphaModFix/>
          </a:blip>
          <a:srcRect b="0" l="0" r="0" t="0"/>
          <a:stretch/>
        </p:blipFill>
        <p:spPr>
          <a:xfrm>
            <a:off x="6934200" y="649050"/>
            <a:ext cx="3859564" cy="4465503"/>
          </a:xfrm>
          <a:prstGeom prst="rect">
            <a:avLst/>
          </a:prstGeom>
          <a:noFill/>
          <a:ln>
            <a:noFill/>
          </a:ln>
          <a:effectLst>
            <a:outerShdw blurRad="292100" rotWithShape="0" algn="tl" dir="2700000" dist="139700">
              <a:srgbClr val="333333">
                <a:alpha val="64313"/>
              </a:srgbClr>
            </a:outerShdw>
          </a:effectLst>
        </p:spPr>
      </p:pic>
      <p:sp>
        <p:nvSpPr>
          <p:cNvPr id="195" name="Google Shape;195;p9"/>
          <p:cNvSpPr/>
          <p:nvPr/>
        </p:nvSpPr>
        <p:spPr>
          <a:xfrm rot="8651492">
            <a:off x="9945438" y="3375029"/>
            <a:ext cx="1114211" cy="367684"/>
          </a:xfrm>
          <a:prstGeom prst="rightArrow">
            <a:avLst>
              <a:gd fmla="val 50000" name="adj1"/>
              <a:gd fmla="val 90909" name="adj2"/>
            </a:avLst>
          </a:prstGeom>
          <a:solidFill>
            <a:srgbClr val="E8B61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6" name="Google Shape;196;p9"/>
          <p:cNvSpPr/>
          <p:nvPr/>
        </p:nvSpPr>
        <p:spPr>
          <a:xfrm flipH="1">
            <a:off x="6553888" y="1058541"/>
            <a:ext cx="325500" cy="2082300"/>
          </a:xfrm>
          <a:prstGeom prst="rightBrace">
            <a:avLst>
              <a:gd fmla="val 77850" name="adj1"/>
              <a:gd fmla="val 48721" name="adj2"/>
            </a:avLst>
          </a:prstGeom>
          <a:noFill/>
          <a:ln cap="flat" cmpd="sng" w="57150">
            <a:solidFill>
              <a:srgbClr val="E7B51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7" name="Google Shape;197;p9"/>
          <p:cNvSpPr/>
          <p:nvPr/>
        </p:nvSpPr>
        <p:spPr>
          <a:xfrm>
            <a:off x="497110" y="4602357"/>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
        <p:nvSpPr>
          <p:cNvPr id="198" name="Google Shape;198;p9"/>
          <p:cNvSpPr/>
          <p:nvPr/>
        </p:nvSpPr>
        <p:spPr>
          <a:xfrm>
            <a:off x="488257" y="5418132"/>
            <a:ext cx="409838" cy="409838"/>
          </a:xfrm>
          <a:prstGeom prst="ellipse">
            <a:avLst/>
          </a:prstGeom>
          <a:solidFill>
            <a:srgbClr val="E8B61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Quattrocento Sans"/>
                <a:ea typeface="Quattrocento Sans"/>
                <a:cs typeface="Quattrocento Sans"/>
                <a:sym typeface="Quattrocento Sans"/>
              </a:rPr>
              <a:t>5</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